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EFBF4"/>
    <a:srgbClr val="2D4E77"/>
    <a:srgbClr val="046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91635" autoAdjust="0"/>
  </p:normalViewPr>
  <p:slideViewPr>
    <p:cSldViewPr>
      <p:cViewPr varScale="1">
        <p:scale>
          <a:sx n="78" d="100"/>
          <a:sy n="78" d="100"/>
        </p:scale>
        <p:origin x="50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7" y="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39AEF-6CB7-48D5-9CD3-678B33AFE12D}" type="datetimeFigureOut">
              <a:rPr lang="ru-RU" smtClean="0"/>
              <a:t>26.05.2022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7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05B10-E245-415B-8A7F-F639FF06116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627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A6DB9-7F5B-438D-942F-9C8AC21A116A}" type="datetimeFigureOut">
              <a:rPr lang="ru-RU" smtClean="0"/>
              <a:t>26.05.2022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1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E8CD7-CA78-4DDE-A8AE-8336CAE7C62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06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DC25-DAA3-41FE-B9EB-C85B1016905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5" descr="C:\Users\portyanaya_vg\Desktop\f5e07978beb1211[1]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063"/>
          <a:stretch/>
        </p:blipFill>
        <p:spPr bwMode="auto">
          <a:xfrm flipH="1">
            <a:off x="1619671" y="-10235"/>
            <a:ext cx="7542211" cy="689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ый треугольник 4"/>
          <p:cNvSpPr/>
          <p:nvPr userDrawn="1"/>
        </p:nvSpPr>
        <p:spPr>
          <a:xfrm rot="5400000">
            <a:off x="-1089801" y="1079567"/>
            <a:ext cx="6895619" cy="4716016"/>
          </a:xfrm>
          <a:custGeom>
            <a:avLst/>
            <a:gdLst>
              <a:gd name="connsiteX0" fmla="*/ 0 w 5725110"/>
              <a:gd name="connsiteY0" fmla="*/ 4427984 h 4427984"/>
              <a:gd name="connsiteX1" fmla="*/ 0 w 5725110"/>
              <a:gd name="connsiteY1" fmla="*/ 0 h 4427984"/>
              <a:gd name="connsiteX2" fmla="*/ 5725110 w 5725110"/>
              <a:gd name="connsiteY2" fmla="*/ 4427984 h 4427984"/>
              <a:gd name="connsiteX3" fmla="*/ 0 w 5725110"/>
              <a:gd name="connsiteY3" fmla="*/ 4427984 h 4427984"/>
              <a:gd name="connsiteX0" fmla="*/ 0 w 5137282"/>
              <a:gd name="connsiteY0" fmla="*/ 4427984 h 4427984"/>
              <a:gd name="connsiteX1" fmla="*/ 0 w 5137282"/>
              <a:gd name="connsiteY1" fmla="*/ 0 h 4427984"/>
              <a:gd name="connsiteX2" fmla="*/ 5137282 w 5137282"/>
              <a:gd name="connsiteY2" fmla="*/ 4427984 h 4427984"/>
              <a:gd name="connsiteX3" fmla="*/ 0 w 5137282"/>
              <a:gd name="connsiteY3" fmla="*/ 4427984 h 4427984"/>
              <a:gd name="connsiteX0" fmla="*/ 0 w 5137282"/>
              <a:gd name="connsiteY0" fmla="*/ 4427984 h 4427984"/>
              <a:gd name="connsiteX1" fmla="*/ 0 w 5137282"/>
              <a:gd name="connsiteY1" fmla="*/ 0 h 4427984"/>
              <a:gd name="connsiteX2" fmla="*/ 5133949 w 5137282"/>
              <a:gd name="connsiteY2" fmla="*/ 3938127 h 4427984"/>
              <a:gd name="connsiteX3" fmla="*/ 5137282 w 5137282"/>
              <a:gd name="connsiteY3" fmla="*/ 4427984 h 4427984"/>
              <a:gd name="connsiteX4" fmla="*/ 0 w 5137282"/>
              <a:gd name="connsiteY4" fmla="*/ 4427984 h 4427984"/>
              <a:gd name="connsiteX0" fmla="*/ 0 w 5137282"/>
              <a:gd name="connsiteY0" fmla="*/ 4427984 h 4427984"/>
              <a:gd name="connsiteX1" fmla="*/ 0 w 5137282"/>
              <a:gd name="connsiteY1" fmla="*/ 0 h 4427984"/>
              <a:gd name="connsiteX2" fmla="*/ 5133949 w 5137282"/>
              <a:gd name="connsiteY2" fmla="*/ 3938127 h 4427984"/>
              <a:gd name="connsiteX3" fmla="*/ 5137282 w 5137282"/>
              <a:gd name="connsiteY3" fmla="*/ 4427984 h 4427984"/>
              <a:gd name="connsiteX4" fmla="*/ 0 w 5137282"/>
              <a:gd name="connsiteY4" fmla="*/ 4427984 h 442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7282" h="4427984">
                <a:moveTo>
                  <a:pt x="0" y="4427984"/>
                </a:moveTo>
                <a:lnTo>
                  <a:pt x="0" y="0"/>
                </a:lnTo>
                <a:cubicBezTo>
                  <a:pt x="1620602" y="1396166"/>
                  <a:pt x="3513347" y="2705246"/>
                  <a:pt x="5133949" y="3938127"/>
                </a:cubicBezTo>
                <a:lnTo>
                  <a:pt x="5137282" y="4427984"/>
                </a:lnTo>
                <a:lnTo>
                  <a:pt x="0" y="442798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2411760" y="3621023"/>
            <a:ext cx="6732240" cy="1920213"/>
          </a:xfrm>
          <a:custGeom>
            <a:avLst/>
            <a:gdLst>
              <a:gd name="connsiteX0" fmla="*/ 0 w 7848872"/>
              <a:gd name="connsiteY0" fmla="*/ 1440160 h 1440160"/>
              <a:gd name="connsiteX1" fmla="*/ 1066510 w 7848872"/>
              <a:gd name="connsiteY1" fmla="*/ 0 h 1440160"/>
              <a:gd name="connsiteX2" fmla="*/ 7848872 w 7848872"/>
              <a:gd name="connsiteY2" fmla="*/ 0 h 1440160"/>
              <a:gd name="connsiteX3" fmla="*/ 6782362 w 7848872"/>
              <a:gd name="connsiteY3" fmla="*/ 1440160 h 1440160"/>
              <a:gd name="connsiteX4" fmla="*/ 0 w 7848872"/>
              <a:gd name="connsiteY4" fmla="*/ 1440160 h 1440160"/>
              <a:gd name="connsiteX0" fmla="*/ 0 w 7848872"/>
              <a:gd name="connsiteY0" fmla="*/ 1445462 h 1445462"/>
              <a:gd name="connsiteX1" fmla="*/ 1066510 w 7848872"/>
              <a:gd name="connsiteY1" fmla="*/ 5302 h 1445462"/>
              <a:gd name="connsiteX2" fmla="*/ 6720365 w 7848872"/>
              <a:gd name="connsiteY2" fmla="*/ 0 h 1445462"/>
              <a:gd name="connsiteX3" fmla="*/ 7848872 w 7848872"/>
              <a:gd name="connsiteY3" fmla="*/ 5302 h 1445462"/>
              <a:gd name="connsiteX4" fmla="*/ 6782362 w 7848872"/>
              <a:gd name="connsiteY4" fmla="*/ 1445462 h 1445462"/>
              <a:gd name="connsiteX5" fmla="*/ 0 w 7848872"/>
              <a:gd name="connsiteY5" fmla="*/ 1445462 h 1445462"/>
              <a:gd name="connsiteX0" fmla="*/ 0 w 7848872"/>
              <a:gd name="connsiteY0" fmla="*/ 1440160 h 1440160"/>
              <a:gd name="connsiteX1" fmla="*/ 1066510 w 7848872"/>
              <a:gd name="connsiteY1" fmla="*/ 0 h 1440160"/>
              <a:gd name="connsiteX2" fmla="*/ 7848872 w 7848872"/>
              <a:gd name="connsiteY2" fmla="*/ 0 h 1440160"/>
              <a:gd name="connsiteX3" fmla="*/ 6782362 w 7848872"/>
              <a:gd name="connsiteY3" fmla="*/ 1440160 h 1440160"/>
              <a:gd name="connsiteX4" fmla="*/ 0 w 7848872"/>
              <a:gd name="connsiteY4" fmla="*/ 1440160 h 1440160"/>
              <a:gd name="connsiteX0" fmla="*/ 0 w 6782362"/>
              <a:gd name="connsiteY0" fmla="*/ 1440160 h 1440160"/>
              <a:gd name="connsiteX1" fmla="*/ 1066510 w 6782362"/>
              <a:gd name="connsiteY1" fmla="*/ 0 h 1440160"/>
              <a:gd name="connsiteX2" fmla="*/ 6768217 w 6782362"/>
              <a:gd name="connsiteY2" fmla="*/ 0 h 1440160"/>
              <a:gd name="connsiteX3" fmla="*/ 6782362 w 6782362"/>
              <a:gd name="connsiteY3" fmla="*/ 1440160 h 1440160"/>
              <a:gd name="connsiteX4" fmla="*/ 0 w 6782362"/>
              <a:gd name="connsiteY4" fmla="*/ 1440160 h 1440160"/>
              <a:gd name="connsiteX0" fmla="*/ 0 w 6770487"/>
              <a:gd name="connsiteY0" fmla="*/ 1440160 h 1440160"/>
              <a:gd name="connsiteX1" fmla="*/ 1066510 w 6770487"/>
              <a:gd name="connsiteY1" fmla="*/ 0 h 1440160"/>
              <a:gd name="connsiteX2" fmla="*/ 6768217 w 6770487"/>
              <a:gd name="connsiteY2" fmla="*/ 0 h 1440160"/>
              <a:gd name="connsiteX3" fmla="*/ 6770487 w 6770487"/>
              <a:gd name="connsiteY3" fmla="*/ 1440160 h 1440160"/>
              <a:gd name="connsiteX4" fmla="*/ 0 w 6770487"/>
              <a:gd name="connsiteY4" fmla="*/ 1440160 h 1440160"/>
              <a:gd name="connsiteX0" fmla="*/ 0 w 6714828"/>
              <a:gd name="connsiteY0" fmla="*/ 1440160 h 1440160"/>
              <a:gd name="connsiteX1" fmla="*/ 1010851 w 6714828"/>
              <a:gd name="connsiteY1" fmla="*/ 0 h 1440160"/>
              <a:gd name="connsiteX2" fmla="*/ 6712558 w 6714828"/>
              <a:gd name="connsiteY2" fmla="*/ 0 h 1440160"/>
              <a:gd name="connsiteX3" fmla="*/ 6714828 w 6714828"/>
              <a:gd name="connsiteY3" fmla="*/ 1440160 h 1440160"/>
              <a:gd name="connsiteX4" fmla="*/ 0 w 6714828"/>
              <a:gd name="connsiteY4" fmla="*/ 1440160 h 1440160"/>
              <a:gd name="connsiteX0" fmla="*/ 0 w 6714828"/>
              <a:gd name="connsiteY0" fmla="*/ 1440160 h 1440160"/>
              <a:gd name="connsiteX1" fmla="*/ 1082412 w 6714828"/>
              <a:gd name="connsiteY1" fmla="*/ 7952 h 1440160"/>
              <a:gd name="connsiteX2" fmla="*/ 6712558 w 6714828"/>
              <a:gd name="connsiteY2" fmla="*/ 0 h 1440160"/>
              <a:gd name="connsiteX3" fmla="*/ 6714828 w 6714828"/>
              <a:gd name="connsiteY3" fmla="*/ 1440160 h 1440160"/>
              <a:gd name="connsiteX4" fmla="*/ 0 w 6714828"/>
              <a:gd name="connsiteY4" fmla="*/ 1440160 h 144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4828" h="1440160">
                <a:moveTo>
                  <a:pt x="0" y="1440160"/>
                </a:moveTo>
                <a:lnTo>
                  <a:pt x="1082412" y="7952"/>
                </a:lnTo>
                <a:lnTo>
                  <a:pt x="6712558" y="0"/>
                </a:lnTo>
                <a:cubicBezTo>
                  <a:pt x="6713315" y="480053"/>
                  <a:pt x="6714071" y="960107"/>
                  <a:pt x="6714828" y="1440160"/>
                </a:cubicBezTo>
                <a:lnTo>
                  <a:pt x="0" y="1440160"/>
                </a:lnTo>
                <a:close/>
              </a:path>
            </a:pathLst>
          </a:custGeom>
          <a:solidFill>
            <a:schemeClr val="bg1">
              <a:lumMod val="85000"/>
              <a:alpha val="90000"/>
            </a:scheme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Параллелограмм 9"/>
          <p:cNvSpPr/>
          <p:nvPr userDrawn="1"/>
        </p:nvSpPr>
        <p:spPr>
          <a:xfrm>
            <a:off x="467544" y="-27384"/>
            <a:ext cx="5112568" cy="6912768"/>
          </a:xfrm>
          <a:prstGeom prst="parallelogram">
            <a:avLst>
              <a:gd name="adj" fmla="val 76644"/>
            </a:avLst>
          </a:prstGeom>
          <a:solidFill>
            <a:srgbClr val="E66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958749" y="2348780"/>
            <a:ext cx="3259957" cy="2958707"/>
            <a:chOff x="958748" y="1772766"/>
            <a:chExt cx="3259957" cy="221903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958748" y="1772766"/>
              <a:ext cx="1753895" cy="2219030"/>
            </a:xfrm>
            <a:prstGeom prst="line">
              <a:avLst/>
            </a:prstGeom>
            <a:ln w="19050">
              <a:solidFill>
                <a:srgbClr val="DC5A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2706705" y="1778704"/>
              <a:ext cx="1512000" cy="1"/>
            </a:xfrm>
            <a:prstGeom prst="line">
              <a:avLst/>
            </a:prstGeom>
            <a:ln w="19050">
              <a:solidFill>
                <a:srgbClr val="DC5A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2" descr="D:\_Portyanaya\_Изображения\_Энергетика\Логотипы\Лого\ДРСК_РусГидро_31мая_2019_без полос_горизонталь_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3" y="341256"/>
            <a:ext cx="3044695" cy="197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араллелограмм 14"/>
          <p:cNvSpPr/>
          <p:nvPr userDrawn="1"/>
        </p:nvSpPr>
        <p:spPr>
          <a:xfrm>
            <a:off x="1" y="5173927"/>
            <a:ext cx="1368152" cy="1687877"/>
          </a:xfrm>
          <a:prstGeom prst="parallelogram">
            <a:avLst>
              <a:gd name="adj" fmla="val 77629"/>
            </a:avLst>
          </a:prstGeom>
          <a:solidFill>
            <a:srgbClr val="E66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748211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21655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32201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Изображение 1" descr="PlashkaBig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229" y="1524481"/>
            <a:ext cx="4602772" cy="30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4537991" y="4121952"/>
            <a:ext cx="4606010" cy="1223087"/>
          </a:xfrm>
          <a:prstGeom prst="rect">
            <a:avLst/>
          </a:prstGeom>
          <a:solidFill>
            <a:srgbClr val="E66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84" tIns="31092" rIns="62184" bIns="31092" rtlCol="0" anchor="ctr"/>
          <a:lstStyle/>
          <a:p>
            <a:pPr algn="ctr"/>
            <a:endParaRPr lang="ru-RU" sz="135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536912" y="1524480"/>
            <a:ext cx="65863" cy="3817676"/>
          </a:xfrm>
          <a:prstGeom prst="rect">
            <a:avLst/>
          </a:prstGeom>
          <a:solidFill>
            <a:srgbClr val="E66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84" tIns="31092" rIns="62184" bIns="31092" rtlCol="0" anchor="ctr"/>
          <a:lstStyle/>
          <a:p>
            <a:pPr algn="ctr"/>
            <a:endParaRPr lang="ru-RU" sz="13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07247" y="1728315"/>
            <a:ext cx="3876132" cy="1469778"/>
          </a:xfrm>
        </p:spPr>
        <p:txBody>
          <a:bodyPr anchor="t" anchorCtr="0"/>
          <a:lstStyle>
            <a:lvl1pPr algn="l">
              <a:defRPr sz="1650" b="1"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907247" y="3286549"/>
            <a:ext cx="3876132" cy="686084"/>
          </a:xfrm>
        </p:spPr>
        <p:txBody>
          <a:bodyPr>
            <a:normAutofit/>
          </a:bodyPr>
          <a:lstStyle>
            <a:lvl1pPr marL="0" indent="0" algn="l">
              <a:buNone/>
              <a:defRPr sz="1125" b="0">
                <a:solidFill>
                  <a:schemeClr val="bg1"/>
                </a:solidFill>
              </a:defRPr>
            </a:lvl1pPr>
            <a:lvl2pPr marL="31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2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3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4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5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6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7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Должность</a:t>
            </a:r>
          </a:p>
          <a:p>
            <a:r>
              <a:rPr lang="ru-RU" dirty="0" smtClean="0"/>
              <a:t>ФИО</a:t>
            </a:r>
            <a:endParaRPr lang="ru-RU" dirty="0"/>
          </a:p>
        </p:txBody>
      </p:sp>
      <p:pic>
        <p:nvPicPr>
          <p:cNvPr id="2050" name="Picture 2" descr="D:\_Portyanaya\_Изображения\_Энергетика\Логотипы\Лого\ДРСК_РусГидро_31мая_2019_без полос_горизонталь_p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0" y="2"/>
            <a:ext cx="1724853" cy="111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portyanaya_vg\Desktop\Рисунок7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" y="5470278"/>
            <a:ext cx="9137522" cy="138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907248" y="4284091"/>
            <a:ext cx="3876132" cy="881003"/>
          </a:xfrm>
        </p:spPr>
        <p:txBody>
          <a:bodyPr vert="horz" lIns="82912" tIns="41456" rIns="82912" bIns="41456" rtlCol="0">
            <a:normAutofit/>
          </a:bodyPr>
          <a:lstStyle>
            <a:lvl1pPr>
              <a:defRPr lang="ru-RU" sz="1125" b="0" smtClean="0">
                <a:solidFill>
                  <a:schemeClr val="bg1"/>
                </a:solidFill>
              </a:defRPr>
            </a:lvl1pPr>
            <a:lvl2pPr>
              <a:defRPr lang="ru-RU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ru-RU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ru-RU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ru-RU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>
              <a:buNone/>
            </a:pPr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313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_РусГидр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_Portyanaya\_Изображения\_Энергетика\Логотипы\Лого\РусГидро_верх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" y="1"/>
            <a:ext cx="9133598" cy="8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75656" y="-1"/>
            <a:ext cx="7668344" cy="74070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" y="6597352"/>
            <a:ext cx="9144000" cy="26064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>
              <a:defRPr lang="ru-RU" sz="700" b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1" y="6597352"/>
            <a:ext cx="9144001" cy="0"/>
          </a:xfrm>
          <a:prstGeom prst="line">
            <a:avLst/>
          </a:prstGeom>
          <a:ln>
            <a:solidFill>
              <a:srgbClr val="DC5A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2" descr="D:\_Portyanaya\_Изображения\_Энергетика\Логотипы\Логотип ДРСК РусГидро_2019\NewLogo_RH_horizont_Rus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8"/>
            <a:ext cx="1569152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312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_Portyanaya\_Изображения\_Энергетика\Логотипы\Лого\РусГидро_верх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" y="1"/>
            <a:ext cx="9133598" cy="8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_Portyanaya\_Изображения\_Энергетика\Логотипы\Лого\ДРСК_РусГидро_31мая_2019_без полос_горизонталь_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3" y="119549"/>
            <a:ext cx="956795" cy="621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75656" y="-1"/>
            <a:ext cx="7668344" cy="74070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" y="6597352"/>
            <a:ext cx="9144000" cy="26064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>
              <a:defRPr lang="ru-RU" sz="700" b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700088" y="1797052"/>
            <a:ext cx="7400925" cy="364913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7" name="Прямая соединительная линия 16"/>
          <p:cNvCxnSpPr/>
          <p:nvPr userDrawn="1"/>
        </p:nvCxnSpPr>
        <p:spPr>
          <a:xfrm>
            <a:off x="1" y="6597352"/>
            <a:ext cx="9144001" cy="0"/>
          </a:xfrm>
          <a:prstGeom prst="line">
            <a:avLst/>
          </a:prstGeom>
          <a:ln>
            <a:solidFill>
              <a:srgbClr val="DC5A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52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_Portyanaya\_Изображения\_Энергетика\Логотипы\Лого\РусГидро_верх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" y="1"/>
            <a:ext cx="9133598" cy="8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_Portyanaya\_Изображения\_Энергетика\Логотипы\Лого\ДРСК_РусГидро_31мая_2019_без полос_горизонталь_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3" y="119549"/>
            <a:ext cx="956795" cy="621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" y="6597352"/>
            <a:ext cx="9144000" cy="26064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>
              <a:defRPr lang="ru-RU" sz="700" b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700088" y="1797052"/>
            <a:ext cx="7400925" cy="364913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189" indent="0">
              <a:buFontTx/>
              <a:buNone/>
              <a:defRPr/>
            </a:lvl2pPr>
            <a:lvl3pPr marL="914378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1" y="6597352"/>
            <a:ext cx="9144001" cy="0"/>
          </a:xfrm>
          <a:prstGeom prst="line">
            <a:avLst/>
          </a:prstGeom>
          <a:ln>
            <a:solidFill>
              <a:srgbClr val="DC5A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215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пасибо">
    <p:bg>
      <p:bgPr>
        <a:blipFill dpi="0" rotWithShape="1">
          <a:blip r:embed="rId2">
            <a:alphaModFix amt="2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0" y="2564904"/>
            <a:ext cx="9144000" cy="1368152"/>
          </a:xfrm>
        </p:spPr>
        <p:txBody>
          <a:bodyPr anchor="ctr" anchorCtr="1"/>
          <a:lstStyle>
            <a:lvl1pPr marL="0" indent="0" algn="ctr">
              <a:buNone/>
              <a:defRPr b="1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defRPr>
            </a:lvl1pPr>
            <a:lvl2pPr marL="457189" indent="0">
              <a:buNone/>
              <a:defRPr>
                <a:latin typeface="Arial" pitchFamily="34" charset="0"/>
                <a:cs typeface="Arial" pitchFamily="34" charset="0"/>
              </a:defRPr>
            </a:lvl2pPr>
            <a:lvl3pPr marL="914378" indent="0">
              <a:buNone/>
              <a:defRPr>
                <a:latin typeface="Arial" pitchFamily="34" charset="0"/>
                <a:cs typeface="Arial" pitchFamily="34" charset="0"/>
              </a:defRPr>
            </a:lvl3pPr>
            <a:lvl4pPr marL="1371566" indent="0">
              <a:buNone/>
              <a:defRPr>
                <a:latin typeface="Arial" pitchFamily="34" charset="0"/>
                <a:cs typeface="Arial" pitchFamily="34" charset="0"/>
              </a:defRPr>
            </a:lvl4pPr>
            <a:lvl5pPr marL="1828754" indent="0"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026" name="Picture 2" descr="D:\_Portyanaya\_Изображения\_Энергетика\Логотипы\Лого\РусГидро_низ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" y="5476895"/>
            <a:ext cx="9135834" cy="138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12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_Portyanaya\_Работа на диске\_ОТДЕЛЫ_ФАО\_ШАБЛОНЫ слайдов_ГО_\2019\Благодарю за внимание ДРСК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6" y="0"/>
            <a:ext cx="913093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099624" y="2055672"/>
            <a:ext cx="6970559" cy="177928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700">
                <a:solidFill>
                  <a:srgbClr val="0066A6"/>
                </a:solidFill>
                <a:latin typeface="+mj-lt"/>
              </a:defRPr>
            </a:lvl1pPr>
            <a:lvl2pPr marL="310913" indent="0">
              <a:buFontTx/>
              <a:buNone/>
              <a:defRPr/>
            </a:lvl2pPr>
            <a:lvl3pPr marL="621824" indent="0">
              <a:buFontTx/>
              <a:buNone/>
              <a:defRPr/>
            </a:lvl3pPr>
            <a:lvl4pPr marL="932736" indent="0">
              <a:buFontTx/>
              <a:buNone/>
              <a:defRPr/>
            </a:lvl4pPr>
            <a:lvl5pPr marL="1243647" indent="0">
              <a:buFontTx/>
              <a:buNone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24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range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2"/>
            <a:ext cx="9144000" cy="676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chemeClr val="accent1">
                <a:alpha val="34999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prstClr val="white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82897" y="1422406"/>
            <a:ext cx="3830516" cy="4317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5">
                <a:latin typeface="Calibri" pitchFamily="34" charset="0"/>
                <a:cs typeface="Arial"/>
              </a:defRPr>
            </a:lvl1pPr>
            <a:lvl2pPr marL="342900" indent="0">
              <a:buNone/>
              <a:defRPr sz="675">
                <a:latin typeface="Calibri" pitchFamily="34" charset="0"/>
                <a:cs typeface="Arial"/>
              </a:defRPr>
            </a:lvl2pPr>
            <a:lvl3pPr marL="685800" indent="0">
              <a:buNone/>
              <a:defRPr sz="675">
                <a:latin typeface="Calibri" pitchFamily="34" charset="0"/>
                <a:cs typeface="Arial"/>
              </a:defRPr>
            </a:lvl3pPr>
            <a:lvl4pPr marL="1028700" indent="0">
              <a:buNone/>
              <a:defRPr sz="675">
                <a:latin typeface="Calibri" pitchFamily="34" charset="0"/>
                <a:cs typeface="Arial"/>
              </a:defRPr>
            </a:lvl4pPr>
            <a:lvl5pPr marL="1371600" indent="0">
              <a:buNone/>
              <a:defRPr sz="675">
                <a:latin typeface="Calibri" pitchFamily="34" charset="0"/>
                <a:cs typeface="Arial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4703913" y="1422406"/>
            <a:ext cx="3830516" cy="4317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5">
                <a:latin typeface="Calibri" pitchFamily="34" charset="0"/>
                <a:cs typeface="Arial"/>
              </a:defRPr>
            </a:lvl1pPr>
            <a:lvl2pPr marL="342900" indent="0">
              <a:buNone/>
              <a:defRPr sz="675">
                <a:latin typeface="Calibri" pitchFamily="34" charset="0"/>
                <a:cs typeface="Arial"/>
              </a:defRPr>
            </a:lvl2pPr>
            <a:lvl3pPr marL="685800" indent="0">
              <a:buNone/>
              <a:defRPr sz="675">
                <a:latin typeface="Calibri" pitchFamily="34" charset="0"/>
                <a:cs typeface="Arial"/>
              </a:defRPr>
            </a:lvl3pPr>
            <a:lvl4pPr marL="1028700" indent="0">
              <a:buNone/>
              <a:defRPr sz="675">
                <a:latin typeface="Calibri" pitchFamily="34" charset="0"/>
                <a:cs typeface="Arial"/>
              </a:defRPr>
            </a:lvl4pPr>
            <a:lvl5pPr marL="1371600" indent="0">
              <a:buNone/>
              <a:defRPr sz="675">
                <a:latin typeface="Calibri" pitchFamily="34" charset="0"/>
                <a:cs typeface="Arial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2870" y="2"/>
            <a:ext cx="7850066" cy="675861"/>
          </a:xfrm>
          <a:prstGeom prst="rect">
            <a:avLst/>
          </a:prstGeom>
        </p:spPr>
        <p:txBody>
          <a:bodyPr lIns="0" anchor="ctr"/>
          <a:lstStyle>
            <a:lvl1pPr algn="l">
              <a:defRPr sz="1800">
                <a:solidFill>
                  <a:srgbClr val="FFFFFF"/>
                </a:solidFill>
                <a:latin typeface="Calibri" pitchFamily="34" charset="0"/>
                <a:cs typeface="Arial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698524" y="6492877"/>
            <a:ext cx="445477" cy="365125"/>
          </a:xfrm>
        </p:spPr>
        <p:txBody>
          <a:bodyPr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fld id="{363F25F4-8A59-4EF1-ABF7-77D221F7F744}" type="slidenum">
              <a:rPr lang="en-US">
                <a:solidFill>
                  <a:srgbClr val="0C377B"/>
                </a:solidFill>
              </a:rPr>
              <a:pPr/>
              <a:t>‹#›</a:t>
            </a:fld>
            <a:endParaRPr lang="en-US">
              <a:solidFill>
                <a:srgbClr val="0C377B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" y="6355147"/>
            <a:ext cx="1066544" cy="39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38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_Portyanaya\_Изображения\_Энергетика\Логотипы\Лого\РусГидро_верх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" y="1"/>
            <a:ext cx="9133598" cy="8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_Portyanaya\_Изображения\_Энергетика\Логотипы\Лого\ДРСК_РусГидро_31мая_2019_без полос_горизонталь_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3" y="188640"/>
            <a:ext cx="1222573" cy="55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75656" y="-1"/>
            <a:ext cx="7668344" cy="74070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" y="6597352"/>
            <a:ext cx="9144000" cy="26064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>
              <a:defRPr lang="ru-RU" sz="700" b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1" y="6597352"/>
            <a:ext cx="9144001" cy="0"/>
          </a:xfrm>
          <a:prstGeom prst="line">
            <a:avLst/>
          </a:prstGeom>
          <a:ln>
            <a:solidFill>
              <a:srgbClr val="DC5A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184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73385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630821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82795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74943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47840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37919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6940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17847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B4ECD-A6D6-4812-813A-7A80BC89EB6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ru-RU" smtClean="0"/>
              <a:t>АО «Дальневосточная распределительная сетевая компания»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D2574-66DF-47C2-937A-E6535FE725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61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9473"/>
            <a:ext cx="6444208" cy="6732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 ВЫПУСКНИКОВ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06262" y="921202"/>
            <a:ext cx="3312368" cy="54476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выпускники!!!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АО «ДРСК»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«Хабаровские электрические сети»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Приглашает молодых специалистов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следующим направлениям: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Электрослесарь по ремонту оборудования распределительных устройств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Электромонтер по ремонту и обслуживанию воздушных линий электропередачи;</a:t>
            </a:r>
          </a:p>
          <a:p>
            <a:pPr marL="285750" indent="-285750">
              <a:buFontTx/>
              <a:buChar char="-"/>
            </a:pPr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Электромонтер по эксплуатации распределительных сетей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870773"/>
            <a:ext cx="504056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гарантируем: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Официальное трудоустройство;</a:t>
            </a:r>
          </a:p>
          <a:p>
            <a:pPr marL="285750" indent="-2857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и компенсации в соответствии с ТК РФ;</a:t>
            </a:r>
          </a:p>
          <a:p>
            <a:pPr marL="285750" indent="-2857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гарантии и компенсации по Коллективному договору Общества (предоставление льготы на оплату тепло- и электроэнергии; материальная помощь к отпуску; материальная помощь при регистрации брака и рождении ребенка и т.д.).</a:t>
            </a:r>
          </a:p>
          <a:p>
            <a:pPr marL="285750" indent="-2857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Корпоративное обучение и повышение квалификации за счет работодателя;</a:t>
            </a:r>
          </a:p>
          <a:p>
            <a:pPr marL="285750" indent="-2857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Развитую корпоративную спортивную и социально-культурную деятельность.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!!!! Предприятие состоит в социальном партнерстве с Первичной профсоюзной организацией, что дополнительно гарантирует защиту интересов работников.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молодые специалисты работают под руководством опытных наставников.</a:t>
            </a:r>
            <a:endParaRPr lang="ru-RU" sz="1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3948" y="5316883"/>
            <a:ext cx="453650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n w="222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Контакты для связи:</a:t>
            </a:r>
          </a:p>
          <a:p>
            <a:r>
              <a:rPr lang="ru-RU" b="1" dirty="0" smtClean="0">
                <a:ln w="222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Адрес – ул. Промышленная дом 13           </a:t>
            </a:r>
          </a:p>
          <a:p>
            <a:r>
              <a:rPr lang="ru-RU" b="1" dirty="0" smtClean="0">
                <a:ln w="222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Телефон: 8 (4212) 599057; 8 (4212) 599958 </a:t>
            </a:r>
            <a:endParaRPr lang="ru-RU" b="1" dirty="0">
              <a:ln w="222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3671401"/>
            <a:ext cx="4444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кандидатам: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электротехнического образования;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от 18 лет;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получению опыта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желание карьерного роста.</a:t>
            </a:r>
          </a:p>
          <a:p>
            <a:pPr marL="1657350" lvl="3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76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4558</TotalTime>
  <Words>184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MS PGothic</vt:lpstr>
      <vt:lpstr>Arial</vt:lpstr>
      <vt:lpstr>Arial Narrow</vt:lpstr>
      <vt:lpstr>Calibri</vt:lpstr>
      <vt:lpstr>Calibri Light</vt:lpstr>
      <vt:lpstr>Times New Roman</vt:lpstr>
      <vt:lpstr>1_Тема Office</vt:lpstr>
      <vt:lpstr>ТРУДОУСТРОЙСТВО ВЫПУСКНИКОВ</vt:lpstr>
    </vt:vector>
  </TitlesOfParts>
  <Company>JSC DRSK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Портяная Валентина Геннадьевна</dc:creator>
  <cp:lastModifiedBy>Соболенко Виктория Михайловна</cp:lastModifiedBy>
  <cp:revision>377</cp:revision>
  <cp:lastPrinted>2022-05-26T06:07:42Z</cp:lastPrinted>
  <dcterms:created xsi:type="dcterms:W3CDTF">2017-03-10T00:47:06Z</dcterms:created>
  <dcterms:modified xsi:type="dcterms:W3CDTF">2022-05-26T06:11:59Z</dcterms:modified>
</cp:coreProperties>
</file>