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B41C-0D10-4101-ADD9-CFEB9F19007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1E43E-9331-447D-B1AD-A531693AB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62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B41C-0D10-4101-ADD9-CFEB9F19007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1E43E-9331-447D-B1AD-A531693AB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19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B41C-0D10-4101-ADD9-CFEB9F19007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1E43E-9331-447D-B1AD-A531693ABA1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055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B41C-0D10-4101-ADD9-CFEB9F19007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1E43E-9331-447D-B1AD-A531693AB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881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B41C-0D10-4101-ADD9-CFEB9F19007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1E43E-9331-447D-B1AD-A531693ABA1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535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B41C-0D10-4101-ADD9-CFEB9F19007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1E43E-9331-447D-B1AD-A531693AB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461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B41C-0D10-4101-ADD9-CFEB9F19007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1E43E-9331-447D-B1AD-A531693AB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197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B41C-0D10-4101-ADD9-CFEB9F19007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1E43E-9331-447D-B1AD-A531693AB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43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B41C-0D10-4101-ADD9-CFEB9F19007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1E43E-9331-447D-B1AD-A531693AB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78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B41C-0D10-4101-ADD9-CFEB9F19007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1E43E-9331-447D-B1AD-A531693AB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099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B41C-0D10-4101-ADD9-CFEB9F19007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1E43E-9331-447D-B1AD-A531693AB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2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B41C-0D10-4101-ADD9-CFEB9F19007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1E43E-9331-447D-B1AD-A531693AB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44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B41C-0D10-4101-ADD9-CFEB9F19007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1E43E-9331-447D-B1AD-A531693AB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913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B41C-0D10-4101-ADD9-CFEB9F19007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1E43E-9331-447D-B1AD-A531693AB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025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B41C-0D10-4101-ADD9-CFEB9F19007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1E43E-9331-447D-B1AD-A531693AB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4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1E43E-9331-447D-B1AD-A531693ABA1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B41C-0D10-4101-ADD9-CFEB9F19007C}" type="datetimeFigureOut">
              <a:rPr lang="ru-RU" smtClean="0"/>
              <a:t>01.09.2022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62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2B41C-0D10-4101-ADD9-CFEB9F19007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6D1E43E-9331-447D-B1AD-A531693AB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13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5746" y="1646137"/>
            <a:ext cx="10945090" cy="988436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РАЗГОВОРЫ О ВАЖНОМ. 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74558" y="3232872"/>
            <a:ext cx="8315806" cy="1096899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ВНЕУРОЧНЫХ ЗАНЯТИЙ, РАЗРАБАТЫВАЕМЫЕ НА ФЕДЕРАЛЬНОМ УРОВНЕ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5746" y="4537933"/>
            <a:ext cx="72320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нового учебного года во всех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учреждениях страны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понедельник начинается с занятия «Разговоры о важном». Основные темы связаны с ключевыми аспектами жизни человека в современной России.</a:t>
            </a:r>
          </a:p>
        </p:txBody>
      </p:sp>
    </p:spTree>
    <p:extLst>
      <p:ext uri="{BB962C8B-B14F-4D97-AF65-F5344CB8AC3E}">
        <p14:creationId xmlns:p14="http://schemas.microsoft.com/office/powerpoint/2010/main" val="344470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000479"/>
              </p:ext>
            </p:extLst>
          </p:nvPr>
        </p:nvGraphicFramePr>
        <p:xfrm>
          <a:off x="623456" y="554185"/>
          <a:ext cx="8603670" cy="5358762"/>
        </p:xfrm>
        <a:graphic>
          <a:graphicData uri="http://schemas.openxmlformats.org/drawingml/2006/table">
            <a:tbl>
              <a:tblPr firstRow="1" firstCol="1" bandRow="1"/>
              <a:tblGrid>
                <a:gridCol w="2345702">
                  <a:extLst>
                    <a:ext uri="{9D8B030D-6E8A-4147-A177-3AD203B41FA5}">
                      <a16:colId xmlns:a16="http://schemas.microsoft.com/office/drawing/2014/main" val="1573956524"/>
                    </a:ext>
                  </a:extLst>
                </a:gridCol>
                <a:gridCol w="2085990">
                  <a:extLst>
                    <a:ext uri="{9D8B030D-6E8A-4147-A177-3AD203B41FA5}">
                      <a16:colId xmlns:a16="http://schemas.microsoft.com/office/drawing/2014/main" val="999854980"/>
                    </a:ext>
                  </a:extLst>
                </a:gridCol>
                <a:gridCol w="2019679">
                  <a:extLst>
                    <a:ext uri="{9D8B030D-6E8A-4147-A177-3AD203B41FA5}">
                      <a16:colId xmlns:a16="http://schemas.microsoft.com/office/drawing/2014/main" val="544727334"/>
                    </a:ext>
                  </a:extLst>
                </a:gridCol>
                <a:gridCol w="2152299">
                  <a:extLst>
                    <a:ext uri="{9D8B030D-6E8A-4147-A177-3AD203B41FA5}">
                      <a16:colId xmlns:a16="http://schemas.microsoft.com/office/drawing/2014/main" val="512767942"/>
                    </a:ext>
                  </a:extLst>
                </a:gridCol>
              </a:tblGrid>
              <a:tr h="40136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889475"/>
                  </a:ext>
                </a:extLst>
              </a:tr>
              <a:tr h="4013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05.09.2022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12.09.2022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19.09.2022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26.09.2022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3079048"/>
                  </a:ext>
                </a:extLst>
              </a:tr>
              <a:tr h="2006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«Я – студент СПО»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(групповая дискуссия)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Родину не выбирают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(конкурс стихов)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Земля – это колыбель разума, но нельзя вечно жить в колыбели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(интерактивная звездная карта)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Что мы музыкой зовем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(музыкальный конкурс талантов)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9972736"/>
                  </a:ext>
                </a:extLst>
              </a:tr>
              <a:tr h="40136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371710"/>
                  </a:ext>
                </a:extLst>
              </a:tr>
              <a:tr h="4013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03.10.2022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10.10.2022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17.10.2022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24.10.2022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4081541"/>
                  </a:ext>
                </a:extLst>
              </a:tr>
              <a:tr h="16663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«Ветераны труда» (встреча с ветеранами)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«Учитель – профессия на все времена»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(студенческий проект)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«История праздника»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(лекция)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«Традиции и семейные ценности в культуре народов России»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(студенческий проект)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605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9329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002166"/>
              </p:ext>
            </p:extLst>
          </p:nvPr>
        </p:nvGraphicFramePr>
        <p:xfrm>
          <a:off x="720437" y="678870"/>
          <a:ext cx="8381999" cy="5417129"/>
        </p:xfrm>
        <a:graphic>
          <a:graphicData uri="http://schemas.openxmlformats.org/drawingml/2006/table">
            <a:tbl>
              <a:tblPr firstRow="1" firstCol="1" bandRow="1"/>
              <a:tblGrid>
                <a:gridCol w="2285266">
                  <a:extLst>
                    <a:ext uri="{9D8B030D-6E8A-4147-A177-3AD203B41FA5}">
                      <a16:colId xmlns:a16="http://schemas.microsoft.com/office/drawing/2014/main" val="2133081295"/>
                    </a:ext>
                  </a:extLst>
                </a:gridCol>
                <a:gridCol w="2032244">
                  <a:extLst>
                    <a:ext uri="{9D8B030D-6E8A-4147-A177-3AD203B41FA5}">
                      <a16:colId xmlns:a16="http://schemas.microsoft.com/office/drawing/2014/main" val="2312490557"/>
                    </a:ext>
                  </a:extLst>
                </a:gridCol>
                <a:gridCol w="1967644">
                  <a:extLst>
                    <a:ext uri="{9D8B030D-6E8A-4147-A177-3AD203B41FA5}">
                      <a16:colId xmlns:a16="http://schemas.microsoft.com/office/drawing/2014/main" val="300658290"/>
                    </a:ext>
                  </a:extLst>
                </a:gridCol>
                <a:gridCol w="2096845">
                  <a:extLst>
                    <a:ext uri="{9D8B030D-6E8A-4147-A177-3AD203B41FA5}">
                      <a16:colId xmlns:a16="http://schemas.microsoft.com/office/drawing/2014/main" val="1241126474"/>
                    </a:ext>
                  </a:extLst>
                </a:gridCol>
              </a:tblGrid>
              <a:tr h="386938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484553"/>
                  </a:ext>
                </a:extLst>
              </a:tr>
              <a:tr h="386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08.11.2022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14.11.2022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21.11.2022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28.11.2022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4982336"/>
                  </a:ext>
                </a:extLst>
              </a:tr>
              <a:tr h="23216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«Мы едины, мы – одна страна!»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(работа с интерактивной картой)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Многообразие языков и культур народов России (работа с интерактивной картой)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«Начало всему – мама!»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(конкурс чтецов)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«Государственные символы моей Страны»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(лекция)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966090"/>
                  </a:ext>
                </a:extLst>
              </a:tr>
              <a:tr h="386938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518415"/>
                  </a:ext>
                </a:extLst>
              </a:tr>
              <a:tr h="386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05.12.2022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09.12.2022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12.12.2022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26.12.2022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56889"/>
                  </a:ext>
                </a:extLst>
              </a:tr>
              <a:tr h="15477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«Служение – выбор жизненного пути!»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(групповая дискуссия)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«Конституция – основной закон нашей Страны!»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(лекция)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«Подвиг героя»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(студенческий проект)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Полет мечты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(групповое обсуждение)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865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28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374742"/>
              </p:ext>
            </p:extLst>
          </p:nvPr>
        </p:nvGraphicFramePr>
        <p:xfrm>
          <a:off x="706583" y="471054"/>
          <a:ext cx="8575962" cy="5657833"/>
        </p:xfrm>
        <a:graphic>
          <a:graphicData uri="http://schemas.openxmlformats.org/drawingml/2006/table">
            <a:tbl>
              <a:tblPr firstRow="1" firstCol="1" bandRow="1"/>
              <a:tblGrid>
                <a:gridCol w="2338148">
                  <a:extLst>
                    <a:ext uri="{9D8B030D-6E8A-4147-A177-3AD203B41FA5}">
                      <a16:colId xmlns:a16="http://schemas.microsoft.com/office/drawing/2014/main" val="1657865396"/>
                    </a:ext>
                  </a:extLst>
                </a:gridCol>
                <a:gridCol w="2079271">
                  <a:extLst>
                    <a:ext uri="{9D8B030D-6E8A-4147-A177-3AD203B41FA5}">
                      <a16:colId xmlns:a16="http://schemas.microsoft.com/office/drawing/2014/main" val="1602680261"/>
                    </a:ext>
                  </a:extLst>
                </a:gridCol>
                <a:gridCol w="4158543">
                  <a:extLst>
                    <a:ext uri="{9D8B030D-6E8A-4147-A177-3AD203B41FA5}">
                      <a16:colId xmlns:a16="http://schemas.microsoft.com/office/drawing/2014/main" val="571121834"/>
                    </a:ext>
                  </a:extLst>
                </a:gridCol>
              </a:tblGrid>
              <a:tr h="293247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Январь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719960"/>
                  </a:ext>
                </a:extLst>
              </a:tr>
              <a:tr h="410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16.01.2023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23.01.2023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30.01.2023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410605"/>
                  </a:ext>
                </a:extLst>
              </a:tr>
              <a:tr h="24607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«Рождественские традиции в России»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(творческая мастерская)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«Героический подвиг защитников Ленинграда»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(работа с историческими документами)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«История русского театра»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9образовательный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квиз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5327598"/>
                  </a:ext>
                </a:extLst>
              </a:tr>
              <a:tr h="410131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Февраль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269671"/>
                  </a:ext>
                </a:extLst>
              </a:tr>
              <a:tr h="410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06.02.2023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13.02.2023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20.02.2023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1019325"/>
                  </a:ext>
                </a:extLst>
              </a:tr>
              <a:tr h="16405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«Ценность научного познания»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(интеллектуальный марафон)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Россия в мире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(работа с интерактивной картой)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«К подвигу солдата сердцем прикоснись!»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(фронтовое письмо)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9250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474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441402"/>
              </p:ext>
            </p:extLst>
          </p:nvPr>
        </p:nvGraphicFramePr>
        <p:xfrm>
          <a:off x="623455" y="568035"/>
          <a:ext cx="8548254" cy="5404760"/>
        </p:xfrm>
        <a:graphic>
          <a:graphicData uri="http://schemas.openxmlformats.org/drawingml/2006/table">
            <a:tbl>
              <a:tblPr firstRow="1" firstCol="1" bandRow="1"/>
              <a:tblGrid>
                <a:gridCol w="2330593">
                  <a:extLst>
                    <a:ext uri="{9D8B030D-6E8A-4147-A177-3AD203B41FA5}">
                      <a16:colId xmlns:a16="http://schemas.microsoft.com/office/drawing/2014/main" val="597793439"/>
                    </a:ext>
                  </a:extLst>
                </a:gridCol>
                <a:gridCol w="2072554">
                  <a:extLst>
                    <a:ext uri="{9D8B030D-6E8A-4147-A177-3AD203B41FA5}">
                      <a16:colId xmlns:a16="http://schemas.microsoft.com/office/drawing/2014/main" val="1139001581"/>
                    </a:ext>
                  </a:extLst>
                </a:gridCol>
                <a:gridCol w="2006671">
                  <a:extLst>
                    <a:ext uri="{9D8B030D-6E8A-4147-A177-3AD203B41FA5}">
                      <a16:colId xmlns:a16="http://schemas.microsoft.com/office/drawing/2014/main" val="3828120068"/>
                    </a:ext>
                  </a:extLst>
                </a:gridCol>
                <a:gridCol w="2138436">
                  <a:extLst>
                    <a:ext uri="{9D8B030D-6E8A-4147-A177-3AD203B41FA5}">
                      <a16:colId xmlns:a16="http://schemas.microsoft.com/office/drawing/2014/main" val="1307599754"/>
                    </a:ext>
                  </a:extLst>
                </a:gridCol>
              </a:tblGrid>
              <a:tr h="37902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088615"/>
                  </a:ext>
                </a:extLst>
              </a:tr>
              <a:tr h="3790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06.03.2023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13.03.2023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20.03.2023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27.03.2023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7878232"/>
                  </a:ext>
                </a:extLst>
              </a:tr>
              <a:tr h="15160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«Женщины – герои труда!»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(встреча с ветеранами и героями труда)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Гимн России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(работа с текстом)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«Историческая справедливость»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(дискуссия)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Искусство и псевдоискусство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(творческая лаборатория)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0145626"/>
                  </a:ext>
                </a:extLst>
              </a:tr>
              <a:tr h="37902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875430"/>
                  </a:ext>
                </a:extLst>
              </a:tr>
              <a:tr h="3790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03.04.2023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10.04.2023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17.04.2023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24.04.2023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310536"/>
                  </a:ext>
                </a:extLst>
              </a:tr>
              <a:tr h="2274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«Бессмертный подвиг Ю. Гагарина»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(лекция)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«Нюрнбергский процесс – как суд справедливости»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(работа с историческими документами)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«Сохранение окружающей среды»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(студенческий проект)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День труда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(моя будущая профессия), (встреча с людьми разных профессий)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2630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017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208583"/>
              </p:ext>
            </p:extLst>
          </p:nvPr>
        </p:nvGraphicFramePr>
        <p:xfrm>
          <a:off x="734291" y="1787236"/>
          <a:ext cx="8617527" cy="2999045"/>
        </p:xfrm>
        <a:graphic>
          <a:graphicData uri="http://schemas.openxmlformats.org/drawingml/2006/table">
            <a:tbl>
              <a:tblPr firstRow="1" firstCol="1" bandRow="1"/>
              <a:tblGrid>
                <a:gridCol w="2349480">
                  <a:extLst>
                    <a:ext uri="{9D8B030D-6E8A-4147-A177-3AD203B41FA5}">
                      <a16:colId xmlns:a16="http://schemas.microsoft.com/office/drawing/2014/main" val="603968395"/>
                    </a:ext>
                  </a:extLst>
                </a:gridCol>
                <a:gridCol w="2089349">
                  <a:extLst>
                    <a:ext uri="{9D8B030D-6E8A-4147-A177-3AD203B41FA5}">
                      <a16:colId xmlns:a16="http://schemas.microsoft.com/office/drawing/2014/main" val="4258431225"/>
                    </a:ext>
                  </a:extLst>
                </a:gridCol>
                <a:gridCol w="4178698">
                  <a:extLst>
                    <a:ext uri="{9D8B030D-6E8A-4147-A177-3AD203B41FA5}">
                      <a16:colId xmlns:a16="http://schemas.microsoft.com/office/drawing/2014/main" val="2968850886"/>
                    </a:ext>
                  </a:extLst>
                </a:gridCol>
              </a:tblGrid>
              <a:tr h="428435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190478"/>
                  </a:ext>
                </a:extLst>
              </a:tr>
              <a:tr h="4284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15.05.2023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22.05.2023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29.05.2023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061598"/>
                  </a:ext>
                </a:extLst>
              </a:tr>
              <a:tr h="2142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«День победы»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(студенческий проект «Бессмертны полк»)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«О важности социально-общественной активности»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(лекция)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Перед нами все двери открыты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(Творческий флэш-моб)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2299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063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9625" y="1122218"/>
            <a:ext cx="8596668" cy="1320800"/>
          </a:xfrm>
        </p:spPr>
        <p:txBody>
          <a:bodyPr>
            <a:no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для классного часа «РАЗГОВОРЫ О ВАЖНОМ» вы можете найти по ссылке: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82134" y="3255098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https://razgovor.edsoo.ru/</a:t>
            </a:r>
            <a:endParaRPr lang="ru-RU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95242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441</Words>
  <Application>Microsoft Office PowerPoint</Application>
  <PresentationFormat>Широкоэкранный</PresentationFormat>
  <Paragraphs>111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Аспект</vt:lpstr>
      <vt:lpstr>РАЗГОВОРЫ О ВАЖНОМ.  СПО.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Материалы для классного часа «РАЗГОВОРЫ О ВАЖНОМ» вы можете найти по ссылке: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РАЗГОВОРЫ О ВАЖНОМ.  СПО.</dc:title>
  <dc:creator>Екатерина</dc:creator>
  <cp:lastModifiedBy>Екатерина</cp:lastModifiedBy>
  <cp:revision>3</cp:revision>
  <dcterms:created xsi:type="dcterms:W3CDTF">2022-09-01T00:33:12Z</dcterms:created>
  <dcterms:modified xsi:type="dcterms:W3CDTF">2022-09-01T00:51:10Z</dcterms:modified>
</cp:coreProperties>
</file>