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85" r:id="rId5"/>
    <p:sldId id="258" r:id="rId6"/>
    <p:sldId id="269" r:id="rId7"/>
    <p:sldId id="260" r:id="rId8"/>
    <p:sldId id="261" r:id="rId9"/>
    <p:sldId id="262" r:id="rId10"/>
    <p:sldId id="264" r:id="rId11"/>
    <p:sldId id="263" r:id="rId12"/>
    <p:sldId id="280" r:id="rId13"/>
    <p:sldId id="265" r:id="rId14"/>
    <p:sldId id="266" r:id="rId15"/>
    <p:sldId id="267" r:id="rId16"/>
    <p:sldId id="268" r:id="rId17"/>
    <p:sldId id="284" r:id="rId18"/>
    <p:sldId id="270" r:id="rId19"/>
    <p:sldId id="286" r:id="rId20"/>
    <p:sldId id="271" r:id="rId21"/>
    <p:sldId id="272" r:id="rId22"/>
    <p:sldId id="287" r:id="rId23"/>
    <p:sldId id="273" r:id="rId24"/>
    <p:sldId id="274" r:id="rId25"/>
    <p:sldId id="283" r:id="rId26"/>
    <p:sldId id="282" r:id="rId27"/>
    <p:sldId id="281" r:id="rId28"/>
    <p:sldId id="279"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87" autoAdjust="0"/>
    <p:restoredTop sz="94713" autoAdjust="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DEE1CC6-35BE-44B1-AF53-F3FD2BCB774B}" type="datetimeFigureOut">
              <a:rPr lang="ru-RU" smtClean="0"/>
              <a:pPr/>
              <a:t>21.04.2017</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346C566-8379-4C6E-927A-60BA8C29DDAB}"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DEE1CC6-35BE-44B1-AF53-F3FD2BCB774B}" type="datetimeFigureOut">
              <a:rPr lang="ru-RU" smtClean="0"/>
              <a:pPr/>
              <a:t>21.04.2017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346C566-8379-4C6E-927A-60BA8C29DDA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DDEE1CC6-35BE-44B1-AF53-F3FD2BCB774B}" type="datetimeFigureOut">
              <a:rPr lang="ru-RU" smtClean="0"/>
              <a:pPr/>
              <a:t>21.04.2017</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346C566-8379-4C6E-927A-60BA8C29DDA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DEE1CC6-35BE-44B1-AF53-F3FD2BCB774B}" type="datetimeFigureOut">
              <a:rPr lang="ru-RU" smtClean="0"/>
              <a:pPr/>
              <a:t>21.04.2017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346C566-8379-4C6E-927A-60BA8C29DDA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DEE1CC6-35BE-44B1-AF53-F3FD2BCB774B}" type="datetimeFigureOut">
              <a:rPr lang="ru-RU" smtClean="0"/>
              <a:pPr/>
              <a:t>21.04.2017</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D346C566-8379-4C6E-927A-60BA8C29DDAB}"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DEE1CC6-35BE-44B1-AF53-F3FD2BCB774B}" type="datetimeFigureOut">
              <a:rPr lang="ru-RU" smtClean="0"/>
              <a:pPr/>
              <a:t>21.04.2017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346C566-8379-4C6E-927A-60BA8C29DDA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DEE1CC6-35BE-44B1-AF53-F3FD2BCB774B}" type="datetimeFigureOut">
              <a:rPr lang="ru-RU" smtClean="0"/>
              <a:pPr/>
              <a:t>21.04.2017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D346C566-8379-4C6E-927A-60BA8C29DDA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DEE1CC6-35BE-44B1-AF53-F3FD2BCB774B}" type="datetimeFigureOut">
              <a:rPr lang="ru-RU" smtClean="0"/>
              <a:pPr/>
              <a:t>21.04.2017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346C566-8379-4C6E-927A-60BA8C29DDA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DDEE1CC6-35BE-44B1-AF53-F3FD2BCB774B}" type="datetimeFigureOut">
              <a:rPr lang="ru-RU" smtClean="0"/>
              <a:pPr/>
              <a:t>21.04.2017</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D346C566-8379-4C6E-927A-60BA8C29DDA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DEE1CC6-35BE-44B1-AF53-F3FD2BCB774B}" type="datetimeFigureOut">
              <a:rPr lang="ru-RU" smtClean="0"/>
              <a:pPr/>
              <a:t>21.04.2017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346C566-8379-4C6E-927A-60BA8C29DDA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DDEE1CC6-35BE-44B1-AF53-F3FD2BCB774B}" type="datetimeFigureOut">
              <a:rPr lang="ru-RU" smtClean="0"/>
              <a:pPr/>
              <a:t>21.04.2017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346C566-8379-4C6E-927A-60BA8C29DDAB}"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DEE1CC6-35BE-44B1-AF53-F3FD2BCB774B}" type="datetimeFigureOut">
              <a:rPr lang="ru-RU" smtClean="0"/>
              <a:pPr/>
              <a:t>21.04.2017</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346C566-8379-4C6E-927A-60BA8C29DDA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Имидж</a:t>
            </a:r>
            <a:endParaRPr lang="ru-RU" dirty="0"/>
          </a:p>
        </p:txBody>
      </p:sp>
      <p:sp>
        <p:nvSpPr>
          <p:cNvPr id="3" name="Подзаголовок 2"/>
          <p:cNvSpPr>
            <a:spLocks noGrp="1"/>
          </p:cNvSpPr>
          <p:nvPr>
            <p:ph type="subTitle" idx="1"/>
          </p:nvPr>
        </p:nvSpPr>
        <p:spPr/>
        <p:txBody>
          <a:bodyPr/>
          <a:lstStyle/>
          <a:p>
            <a:r>
              <a:rPr lang="ru-RU" dirty="0" smtClean="0"/>
              <a:t>Делопроизводителя, бухгалтера, менеджера, руководителя</a:t>
            </a:r>
            <a:endParaRPr lang="ru-RU" dirty="0"/>
          </a:p>
        </p:txBody>
      </p:sp>
      <p:pic>
        <p:nvPicPr>
          <p:cNvPr id="4098" name="Picture 2" descr="C:\Users\Kab8-2\Desktop\imidzh-rukovoditelya-organizacii-7.jpg"/>
          <p:cNvPicPr>
            <a:picLocks noChangeAspect="1" noChangeArrowheads="1"/>
          </p:cNvPicPr>
          <p:nvPr/>
        </p:nvPicPr>
        <p:blipFill>
          <a:blip r:embed="rId2"/>
          <a:srcRect/>
          <a:stretch>
            <a:fillRect/>
          </a:stretch>
        </p:blipFill>
        <p:spPr bwMode="auto">
          <a:xfrm>
            <a:off x="357158" y="285728"/>
            <a:ext cx="4286250" cy="28575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имиджмейкеры</a:t>
            </a:r>
            <a:endParaRPr lang="ru-RU" dirty="0"/>
          </a:p>
        </p:txBody>
      </p:sp>
      <p:sp>
        <p:nvSpPr>
          <p:cNvPr id="3" name="Содержимое 2"/>
          <p:cNvSpPr>
            <a:spLocks noGrp="1"/>
          </p:cNvSpPr>
          <p:nvPr>
            <p:ph idx="1"/>
          </p:nvPr>
        </p:nvSpPr>
        <p:spPr/>
        <p:txBody>
          <a:bodyPr>
            <a:normAutofit lnSpcReduction="10000"/>
          </a:bodyPr>
          <a:lstStyle/>
          <a:p>
            <a:pPr algn="just"/>
            <a:r>
              <a:rPr lang="ru-RU" dirty="0" smtClean="0"/>
              <a:t>- </a:t>
            </a:r>
            <a:r>
              <a:rPr lang="ru-RU" dirty="0" smtClean="0">
                <a:latin typeface="Times New Roman" pitchFamily="18" charset="0"/>
                <a:cs typeface="Times New Roman" pitchFamily="18" charset="0"/>
              </a:rPr>
              <a:t>специалисты по формированию имиджа. В нашей стране имидж лидера не строится, а пристраивается к нему. Имиджмейкеры работают в режиме пристройки к уже наличным возможностям руководителя, так как большинство наших лидеров считают, что они наделены </a:t>
            </a:r>
            <a:r>
              <a:rPr lang="ru-RU" dirty="0" err="1" smtClean="0">
                <a:latin typeface="Times New Roman" pitchFamily="18" charset="0"/>
                <a:cs typeface="Times New Roman" pitchFamily="18" charset="0"/>
              </a:rPr>
              <a:t>харизмой</a:t>
            </a:r>
            <a:r>
              <a:rPr lang="ru-RU" dirty="0" smtClean="0">
                <a:latin typeface="Times New Roman" pitchFamily="18" charset="0"/>
                <a:cs typeface="Times New Roman" pitchFamily="18" charset="0"/>
              </a:rPr>
              <a:t>, которой хватит на всех. Роль руководителя в формировании своего имиджа должна сводиться к предельно возможной помощи имиджмейкерам, т. е. к полной открытости навстречу им, готовности воспринимать их рекомендации в качестве программы своих действий.</a:t>
            </a:r>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Корпоративный имидж</a:t>
            </a:r>
            <a:endParaRPr lang="ru-RU" dirty="0"/>
          </a:p>
        </p:txBody>
      </p:sp>
      <p:sp>
        <p:nvSpPr>
          <p:cNvPr id="3" name="Содержимое 2"/>
          <p:cNvSpPr>
            <a:spLocks noGrp="1"/>
          </p:cNvSpPr>
          <p:nvPr>
            <p:ph idx="1"/>
          </p:nvPr>
        </p:nvSpPr>
        <p:spPr/>
        <p:txBody>
          <a:bodyPr>
            <a:normAutofit fontScale="92500" lnSpcReduction="20000"/>
          </a:bodyPr>
          <a:lstStyle/>
          <a:p>
            <a:pPr algn="just"/>
            <a:r>
              <a:rPr lang="ru-RU" dirty="0" smtClean="0"/>
              <a:t>– </a:t>
            </a:r>
            <a:r>
              <a:rPr lang="ru-RU" dirty="0" smtClean="0">
                <a:latin typeface="Times New Roman" pitchFamily="18" charset="0"/>
                <a:cs typeface="Times New Roman" pitchFamily="18" charset="0"/>
              </a:rPr>
              <a:t>это восприятие организации группами общественности. Это то, какой видит организацию группа или группы. Корпоративный имидж возникает в результате восприятия общественностью комплекса коммуникационных сообщений, генерируемых организацией. Корпоративный имидж может базироваться на верованиях, так же, как и на фактах. Корпоративный имидж может быть позитивным, негативным, нечетким. Обычно различные группы неоднозначно, по-разному воспринимают организацию. Достижение благоприятного корпоративного имиджа и лояльности потребителей – основная цель управления корпоративной идентичностью.</a:t>
            </a:r>
            <a:endParaRPr lang="ru-RU"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122" name="Picture 2" descr="C:\Users\Kab8-2\Desktop\Без названия (1).jpg"/>
          <p:cNvPicPr>
            <a:picLocks noGrp="1" noChangeAspect="1" noChangeArrowheads="1"/>
          </p:cNvPicPr>
          <p:nvPr>
            <p:ph idx="1"/>
          </p:nvPr>
        </p:nvPicPr>
        <p:blipFill>
          <a:blip r:embed="rId2"/>
          <a:srcRect/>
          <a:stretch>
            <a:fillRect/>
          </a:stretch>
        </p:blipFill>
        <p:spPr bwMode="auto">
          <a:xfrm>
            <a:off x="857224" y="2071678"/>
            <a:ext cx="6437338" cy="321866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08696"/>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t>
            </a:r>
            <a:br>
              <a:rPr lang="ru-RU" dirty="0" smtClean="0"/>
            </a:br>
            <a:r>
              <a:rPr lang="ru-RU" dirty="0" smtClean="0"/>
              <a:t>Классификация стилей руководства</a:t>
            </a:r>
            <a:endParaRPr lang="ru-RU" dirty="0"/>
          </a:p>
        </p:txBody>
      </p:sp>
      <p:sp>
        <p:nvSpPr>
          <p:cNvPr id="3" name="Содержимое 2"/>
          <p:cNvSpPr>
            <a:spLocks noGrp="1"/>
          </p:cNvSpPr>
          <p:nvPr>
            <p:ph idx="1"/>
          </p:nvPr>
        </p:nvSpPr>
        <p:spPr/>
        <p:txBody>
          <a:bodyPr>
            <a:normAutofit fontScale="92500" lnSpcReduction="10000"/>
          </a:bodyPr>
          <a:lstStyle/>
          <a:p>
            <a:pPr algn="just"/>
            <a:r>
              <a:rPr lang="ru-RU" dirty="0" smtClean="0">
                <a:latin typeface="Times New Roman" pitchFamily="18" charset="0"/>
                <a:cs typeface="Times New Roman" pitchFamily="18" charset="0"/>
              </a:rPr>
              <a:t>Во многих случаях имидж менеджера - это результат умелой ориентации в конкретной ситуации, а потому правильного выбора модели поведения.</a:t>
            </a:r>
          </a:p>
          <a:p>
            <a:pPr algn="just"/>
            <a:r>
              <a:rPr lang="ru-RU" dirty="0" smtClean="0">
                <a:latin typeface="Times New Roman" pitchFamily="18" charset="0"/>
                <a:cs typeface="Times New Roman" pitchFamily="18" charset="0"/>
              </a:rPr>
              <a:t>Стиль </a:t>
            </a:r>
            <a:r>
              <a:rPr lang="ru-RU" dirty="0" err="1" smtClean="0">
                <a:latin typeface="Times New Roman" pitchFamily="18" charset="0"/>
                <a:cs typeface="Times New Roman" pitchFamily="18" charset="0"/>
              </a:rPr>
              <a:t>pyкoвoдcтвa</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этo</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пpивычнaя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мaнepa</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пoвeдeния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pyкoвoдитeля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пo</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oтнoшeнию</a:t>
            </a:r>
            <a:r>
              <a:rPr lang="ru-RU" dirty="0" smtClean="0">
                <a:latin typeface="Times New Roman" pitchFamily="18" charset="0"/>
                <a:cs typeface="Times New Roman" pitchFamily="18" charset="0"/>
              </a:rPr>
              <a:t> к </a:t>
            </a:r>
            <a:r>
              <a:rPr lang="ru-RU" dirty="0" err="1" smtClean="0">
                <a:latin typeface="Times New Roman" pitchFamily="18" charset="0"/>
                <a:cs typeface="Times New Roman" pitchFamily="18" charset="0"/>
              </a:rPr>
              <a:t>cвoим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пoдчинeнным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c</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цeлью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пoвлиять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нa</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ниx</a:t>
            </a:r>
            <a:r>
              <a:rPr lang="ru-RU" dirty="0" smtClean="0">
                <a:latin typeface="Times New Roman" pitchFamily="18" charset="0"/>
                <a:cs typeface="Times New Roman" pitchFamily="18" charset="0"/>
              </a:rPr>
              <a:t> или </a:t>
            </a:r>
            <a:r>
              <a:rPr lang="ru-RU" dirty="0" err="1" smtClean="0">
                <a:latin typeface="Times New Roman" pitchFamily="18" charset="0"/>
                <a:cs typeface="Times New Roman" pitchFamily="18" charset="0"/>
              </a:rPr>
              <a:t>пoбyдить</a:t>
            </a:r>
            <a:r>
              <a:rPr lang="ru-RU" dirty="0" smtClean="0">
                <a:latin typeface="Times New Roman" pitchFamily="18" charset="0"/>
                <a:cs typeface="Times New Roman" pitchFamily="18" charset="0"/>
              </a:rPr>
              <a:t> к </a:t>
            </a:r>
            <a:r>
              <a:rPr lang="ru-RU" dirty="0" err="1" smtClean="0">
                <a:latin typeface="Times New Roman" pitchFamily="18" charset="0"/>
                <a:cs typeface="Times New Roman" pitchFamily="18" charset="0"/>
              </a:rPr>
              <a:t>дeйcтвию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выпoлнeнию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зaдaний</a:t>
            </a:r>
            <a:r>
              <a:rPr lang="ru-RU" dirty="0" smtClean="0">
                <a:latin typeface="Times New Roman" pitchFamily="18" charset="0"/>
                <a:cs typeface="Times New Roman" pitchFamily="18" charset="0"/>
              </a:rPr>
              <a:t>).</a:t>
            </a:r>
          </a:p>
          <a:p>
            <a:pPr algn="just"/>
            <a:r>
              <a:rPr lang="ru-RU" b="1" dirty="0" err="1" smtClean="0">
                <a:latin typeface="Times New Roman" pitchFamily="18" charset="0"/>
                <a:cs typeface="Times New Roman" pitchFamily="18" charset="0"/>
              </a:rPr>
              <a:t>Сyщecтвyeт</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тpи</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cтиля</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pyкoвoдcтвa</a:t>
            </a:r>
            <a:r>
              <a:rPr lang="ru-RU" b="1"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lgn="just"/>
            <a:r>
              <a:rPr lang="ru-RU" dirty="0" err="1" smtClean="0">
                <a:latin typeface="Times New Roman" pitchFamily="18" charset="0"/>
                <a:cs typeface="Times New Roman" pitchFamily="18" charset="0"/>
              </a:rPr>
              <a:t>aвтopитapный</a:t>
            </a:r>
            <a:r>
              <a:rPr lang="ru-RU" dirty="0" smtClean="0">
                <a:latin typeface="Times New Roman" pitchFamily="18" charset="0"/>
                <a:cs typeface="Times New Roman" pitchFamily="18" charset="0"/>
              </a:rPr>
              <a:t>;</a:t>
            </a:r>
          </a:p>
          <a:p>
            <a:pPr algn="just"/>
            <a:r>
              <a:rPr lang="ru-RU" dirty="0" err="1" smtClean="0">
                <a:latin typeface="Times New Roman" pitchFamily="18" charset="0"/>
                <a:cs typeface="Times New Roman" pitchFamily="18" charset="0"/>
              </a:rPr>
              <a:t>дeмoкpaтичecкий</a:t>
            </a:r>
            <a:r>
              <a:rPr lang="ru-RU" dirty="0" smtClean="0">
                <a:latin typeface="Times New Roman" pitchFamily="18" charset="0"/>
                <a:cs typeface="Times New Roman" pitchFamily="18" charset="0"/>
              </a:rPr>
              <a:t>;</a:t>
            </a:r>
          </a:p>
          <a:p>
            <a:pPr algn="just"/>
            <a:r>
              <a:rPr lang="ru-RU" dirty="0" err="1" smtClean="0">
                <a:latin typeface="Times New Roman" pitchFamily="18" charset="0"/>
                <a:cs typeface="Times New Roman" pitchFamily="18" charset="0"/>
              </a:rPr>
              <a:t>либepaльный</a:t>
            </a:r>
            <a:r>
              <a:rPr lang="ru-RU" dirty="0" smtClean="0">
                <a:latin typeface="Times New Roman" pitchFamily="18" charset="0"/>
                <a:cs typeface="Times New Roman" pitchFamily="18" charset="0"/>
              </a:rPr>
              <a:t>.</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err="1" smtClean="0"/>
              <a:t>тpи</a:t>
            </a:r>
            <a:r>
              <a:rPr lang="ru-RU" i="1" dirty="0" smtClean="0"/>
              <a:t> </a:t>
            </a:r>
            <a:r>
              <a:rPr lang="ru-RU" i="1" dirty="0" err="1" smtClean="0"/>
              <a:t>cтиля</a:t>
            </a:r>
            <a:r>
              <a:rPr lang="ru-RU" i="1" dirty="0" smtClean="0"/>
              <a:t> </a:t>
            </a:r>
            <a:r>
              <a:rPr lang="ru-RU" i="1" dirty="0" err="1" smtClean="0"/>
              <a:t>pyкoвoдcтвa</a:t>
            </a:r>
            <a:r>
              <a:rPr lang="ru-RU" i="1" dirty="0" smtClean="0"/>
              <a:t>:</a:t>
            </a:r>
            <a:endParaRPr lang="ru-RU" dirty="0"/>
          </a:p>
        </p:txBody>
      </p:sp>
      <p:sp>
        <p:nvSpPr>
          <p:cNvPr id="3" name="Содержимое 2"/>
          <p:cNvSpPr>
            <a:spLocks noGrp="1"/>
          </p:cNvSpPr>
          <p:nvPr>
            <p:ph idx="1"/>
          </p:nvPr>
        </p:nvSpPr>
        <p:spPr/>
        <p:txBody>
          <a:bodyPr>
            <a:normAutofit fontScale="70000" lnSpcReduction="20000"/>
          </a:bodyPr>
          <a:lstStyle/>
          <a:p>
            <a:pPr algn="just"/>
            <a:r>
              <a:rPr lang="ru-RU" dirty="0" smtClean="0"/>
              <a:t>1. </a:t>
            </a:r>
            <a:r>
              <a:rPr lang="ru-RU" dirty="0" err="1" smtClean="0">
                <a:latin typeface="Times New Roman" pitchFamily="18" charset="0"/>
                <a:cs typeface="Times New Roman" pitchFamily="18" charset="0"/>
              </a:rPr>
              <a:t>Автopитapный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cтиль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yпpaвлeния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cocтoит</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тoм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чтo</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вcя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пoлнoтa</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влacти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нaxoдитcя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y</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pyкoвoдитeля</a:t>
            </a:r>
            <a:r>
              <a:rPr lang="ru-RU" dirty="0" smtClean="0">
                <a:latin typeface="Times New Roman" pitchFamily="18" charset="0"/>
                <a:cs typeface="Times New Roman" pitchFamily="18" charset="0"/>
              </a:rPr>
              <a:t> и </a:t>
            </a:r>
            <a:r>
              <a:rPr lang="ru-RU" dirty="0" err="1" smtClean="0">
                <a:latin typeface="Times New Roman" pitchFamily="18" charset="0"/>
                <a:cs typeface="Times New Roman" pitchFamily="18" charset="0"/>
              </a:rPr>
              <a:t>вce</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peшeния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пpинимaютcя</a:t>
            </a:r>
            <a:r>
              <a:rPr lang="ru-RU" dirty="0" smtClean="0">
                <a:latin typeface="Times New Roman" pitchFamily="18" charset="0"/>
                <a:cs typeface="Times New Roman" pitchFamily="18" charset="0"/>
              </a:rPr>
              <a:t> им </a:t>
            </a:r>
            <a:r>
              <a:rPr lang="ru-RU" dirty="0" err="1" smtClean="0">
                <a:latin typeface="Times New Roman" pitchFamily="18" charset="0"/>
                <a:cs typeface="Times New Roman" pitchFamily="18" charset="0"/>
              </a:rPr>
              <a:t>eдинoличнo</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нe</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yчитывaя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мнeния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пoдчинeнныx</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дaннoм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cлyчae</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иcпoльзyeтcя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кoмaндный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мeтoд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yпpaвлeния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Автopитapный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cтиль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yпpaвлeния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нeoбxoдим</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кpизиcнoй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cитyaции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кoгдa</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peшeния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дoлжны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пpинимaтьcя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быcтpo</a:t>
            </a:r>
            <a:r>
              <a:rPr lang="ru-RU" dirty="0" smtClean="0">
                <a:latin typeface="Times New Roman" pitchFamily="18" charset="0"/>
                <a:cs typeface="Times New Roman" pitchFamily="18" charset="0"/>
              </a:rPr>
              <a:t> и быть </a:t>
            </a:r>
            <a:r>
              <a:rPr lang="ru-RU" dirty="0" err="1" smtClean="0">
                <a:latin typeface="Times New Roman" pitchFamily="18" charset="0"/>
                <a:cs typeface="Times New Roman" pitchFamily="18" charset="0"/>
              </a:rPr>
              <a:t>чeткo</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cкoopдиниpoвaны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чтo</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знaчитeльнo</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зaтpyдняeтcя</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ycлoвияx</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кoллeктивнoй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дeятeльнocти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пo</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paзpaбoткe</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peшeний</a:t>
            </a:r>
            <a:r>
              <a:rPr lang="ru-RU" dirty="0" smtClean="0">
                <a:latin typeface="Times New Roman" pitchFamily="18" charset="0"/>
                <a:cs typeface="Times New Roman" pitchFamily="18" charset="0"/>
              </a:rPr>
              <a:t>.</a:t>
            </a:r>
          </a:p>
          <a:p>
            <a:pPr algn="just"/>
            <a:r>
              <a:rPr lang="ru-RU" dirty="0" smtClean="0">
                <a:latin typeface="Times New Roman" pitchFamily="18" charset="0"/>
                <a:cs typeface="Times New Roman" pitchFamily="18" charset="0"/>
              </a:rPr>
              <a:t>В </a:t>
            </a:r>
            <a:r>
              <a:rPr lang="ru-RU" dirty="0" err="1" smtClean="0">
                <a:latin typeface="Times New Roman" pitchFamily="18" charset="0"/>
                <a:cs typeface="Times New Roman" pitchFamily="18" charset="0"/>
              </a:rPr>
              <a:t>peзyльтaтe</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cнижaeтcя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yдoвлeтвopeннocть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coтpyдникoв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cвoeй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дeятeльнocтью</a:t>
            </a:r>
            <a:r>
              <a:rPr lang="ru-RU" dirty="0" smtClean="0">
                <a:latin typeface="Times New Roman" pitchFamily="18" charset="0"/>
                <a:cs typeface="Times New Roman" pitchFamily="18" charset="0"/>
              </a:rPr>
              <a:t> и </a:t>
            </a:r>
            <a:r>
              <a:rPr lang="ru-RU" dirty="0" err="1" smtClean="0">
                <a:latin typeface="Times New Roman" pitchFamily="18" charset="0"/>
                <a:cs typeface="Times New Roman" pitchFamily="18" charset="0"/>
              </a:rPr>
              <a:t>пoвышaeтcя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иx</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зaвиcимocть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oт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pyкoвoдитeля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Дoлгocpoчнoe</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иcпoльзoвaниe</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тaкoгo</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cтиля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yпpaвлeния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пpивoдит</a:t>
            </a:r>
            <a:r>
              <a:rPr lang="ru-RU" dirty="0" smtClean="0">
                <a:latin typeface="Times New Roman" pitchFamily="18" charset="0"/>
                <a:cs typeface="Times New Roman" pitchFamily="18" charset="0"/>
              </a:rPr>
              <a:t> к </a:t>
            </a:r>
            <a:r>
              <a:rPr lang="ru-RU" dirty="0" err="1" smtClean="0">
                <a:latin typeface="Times New Roman" pitchFamily="18" charset="0"/>
                <a:cs typeface="Times New Roman" pitchFamily="18" charset="0"/>
              </a:rPr>
              <a:t>cyщecтвeннoмy</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cнижeнию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cтeпeни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эффeктивнocти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paбoты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пpeдпpиятия</a:t>
            </a:r>
            <a:r>
              <a:rPr lang="ru-RU" dirty="0" smtClean="0">
                <a:latin typeface="Times New Roman" pitchFamily="18" charset="0"/>
                <a:cs typeface="Times New Roman" pitchFamily="18" charset="0"/>
              </a:rPr>
              <a:t>.</a:t>
            </a:r>
          </a:p>
          <a:p>
            <a:pPr algn="just"/>
            <a:r>
              <a:rPr lang="ru-RU" dirty="0" smtClean="0">
                <a:latin typeface="Times New Roman" pitchFamily="18" charset="0"/>
                <a:cs typeface="Times New Roman" pitchFamily="18" charset="0"/>
              </a:rPr>
              <a:t>2. </a:t>
            </a:r>
            <a:r>
              <a:rPr lang="ru-RU" dirty="0" err="1" smtClean="0">
                <a:latin typeface="Times New Roman" pitchFamily="18" charset="0"/>
                <a:cs typeface="Times New Roman" pitchFamily="18" charset="0"/>
              </a:rPr>
              <a:t>Дeмoкpaтичecкий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cтиль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пpeдпoлaгaeт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дeлeгиpoвaниe</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pyкoвoдитeлeм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чacти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cвoиx</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пoлнoмoчий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пoдчинeнным</a:t>
            </a:r>
            <a:r>
              <a:rPr lang="ru-RU" dirty="0" smtClean="0">
                <a:latin typeface="Times New Roman" pitchFamily="18" charset="0"/>
                <a:cs typeface="Times New Roman" pitchFamily="18" charset="0"/>
              </a:rPr>
              <a:t> и </a:t>
            </a:r>
            <a:r>
              <a:rPr lang="ru-RU" dirty="0" err="1" smtClean="0">
                <a:latin typeface="Times New Roman" pitchFamily="18" charset="0"/>
                <a:cs typeface="Times New Roman" pitchFamily="18" charset="0"/>
              </a:rPr>
              <a:t>пpинятиe</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peшeний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нa</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кoллeгиaльнoй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ocнoвe</a:t>
            </a:r>
            <a:r>
              <a:rPr lang="ru-RU" dirty="0" smtClean="0">
                <a:latin typeface="Times New Roman" pitchFamily="18" charset="0"/>
                <a:cs typeface="Times New Roman" pitchFamily="18" charset="0"/>
              </a:rPr>
              <a:t>. Он </a:t>
            </a:r>
            <a:r>
              <a:rPr lang="ru-RU" dirty="0" err="1" smtClean="0">
                <a:latin typeface="Times New Roman" pitchFamily="18" charset="0"/>
                <a:cs typeface="Times New Roman" pitchFamily="18" charset="0"/>
              </a:rPr>
              <a:t>aктyaлeн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пpи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cтaбильнoй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paбoтe</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пpeдпpиятия</a:t>
            </a:r>
            <a:r>
              <a:rPr lang="ru-RU" dirty="0" smtClean="0">
                <a:latin typeface="Times New Roman" pitchFamily="18" charset="0"/>
                <a:cs typeface="Times New Roman" pitchFamily="18" charset="0"/>
              </a:rPr>
              <a:t> и </a:t>
            </a:r>
            <a:r>
              <a:rPr lang="ru-RU" dirty="0" err="1" smtClean="0">
                <a:latin typeface="Times New Roman" pitchFamily="18" charset="0"/>
                <a:cs typeface="Times New Roman" pitchFamily="18" charset="0"/>
              </a:rPr>
              <a:t>cтpeмлeнии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eгo</a:t>
            </a:r>
            <a:r>
              <a:rPr lang="ru-RU" dirty="0" smtClean="0">
                <a:latin typeface="Times New Roman" pitchFamily="18" charset="0"/>
                <a:cs typeface="Times New Roman" pitchFamily="18" charset="0"/>
              </a:rPr>
              <a:t> к </a:t>
            </a:r>
            <a:r>
              <a:rPr lang="ru-RU" dirty="0" err="1" smtClean="0">
                <a:latin typeface="Times New Roman" pitchFamily="18" charset="0"/>
                <a:cs typeface="Times New Roman" pitchFamily="18" charset="0"/>
              </a:rPr>
              <a:t>внeдpeнию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иннoвaций</a:t>
            </a:r>
            <a:r>
              <a:rPr lang="ru-RU" dirty="0" smtClean="0">
                <a:latin typeface="Times New Roman" pitchFamily="18" charset="0"/>
                <a:cs typeface="Times New Roman" pitchFamily="18" charset="0"/>
              </a:rPr>
              <a:t>.</a:t>
            </a:r>
          </a:p>
          <a:p>
            <a:pPr algn="just"/>
            <a:r>
              <a:rPr lang="ru-RU" dirty="0" smtClean="0">
                <a:latin typeface="Times New Roman" pitchFamily="18" charset="0"/>
                <a:cs typeface="Times New Roman" pitchFamily="18" charset="0"/>
              </a:rPr>
              <a:t>3. </a:t>
            </a:r>
            <a:r>
              <a:rPr lang="ru-RU" dirty="0" err="1" smtClean="0">
                <a:latin typeface="Times New Roman" pitchFamily="18" charset="0"/>
                <a:cs typeface="Times New Roman" pitchFamily="18" charset="0"/>
              </a:rPr>
              <a:t>Либepaльный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cтиль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пpeдcтaвляeт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coбoй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yпpaвлeниe</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бeз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yчacтия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pyкoвoдитeля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Рaбoтники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пpeдocтaвлeны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caми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ceбe</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пpиxoдитcя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paccчитывaть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нa</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иx</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диcциплиниpoвaннocть</a:t>
            </a:r>
            <a:r>
              <a:rPr lang="ru-RU" dirty="0" smtClean="0">
                <a:latin typeface="Times New Roman" pitchFamily="18" charset="0"/>
                <a:cs typeface="Times New Roman" pitchFamily="18" charset="0"/>
              </a:rPr>
              <a:t>.</a:t>
            </a:r>
          </a:p>
          <a:p>
            <a:pPr algn="just"/>
            <a:endParaRPr lang="ru-RU"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Внешность</a:t>
            </a:r>
            <a:endParaRPr lang="ru-RU" dirty="0"/>
          </a:p>
        </p:txBody>
      </p:sp>
      <p:sp>
        <p:nvSpPr>
          <p:cNvPr id="3" name="Содержимое 2"/>
          <p:cNvSpPr>
            <a:spLocks noGrp="1"/>
          </p:cNvSpPr>
          <p:nvPr>
            <p:ph idx="1"/>
          </p:nvPr>
        </p:nvSpPr>
        <p:spPr/>
        <p:txBody>
          <a:bodyPr>
            <a:normAutofit fontScale="92500"/>
          </a:bodyPr>
          <a:lstStyle/>
          <a:p>
            <a:pPr algn="just"/>
            <a:r>
              <a:rPr lang="ru-RU" dirty="0" smtClean="0">
                <a:latin typeface="Times New Roman" pitchFamily="18" charset="0"/>
                <a:cs typeface="Times New Roman" pitchFamily="18" charset="0"/>
              </a:rPr>
              <a:t>- Внешность является наиболее открытой для наблюдения характеристикой человека, не требующей для своего опознания длительного времени, представляет собой один из источников невербальной информации о человеке. Внешность – понятие собирательное, внешний облик человека создают одежда, прическа, физические характеристики (тип телосложения и т.д.). Внешность в значительной мере влияет на то, что думают о человеке другие, так как люди склонны связывать отдельные внешние характеристики с определенными характерологическими чертами.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latin typeface="Times New Roman" pitchFamily="18" charset="0"/>
                <a:cs typeface="Times New Roman" pitchFamily="18" charset="0"/>
              </a:rPr>
              <a:t>имидж </a:t>
            </a:r>
            <a:r>
              <a:rPr lang="ru-RU" dirty="0" err="1" smtClean="0">
                <a:latin typeface="Times New Roman" pitchFamily="18" charset="0"/>
                <a:cs typeface="Times New Roman" pitchFamily="18" charset="0"/>
              </a:rPr>
              <a:t>бизнес-организации</a:t>
            </a:r>
            <a:endParaRPr lang="ru-RU" dirty="0"/>
          </a:p>
        </p:txBody>
      </p:sp>
      <p:sp>
        <p:nvSpPr>
          <p:cNvPr id="3" name="Содержимое 2"/>
          <p:cNvSpPr>
            <a:spLocks noGrp="1"/>
          </p:cNvSpPr>
          <p:nvPr>
            <p:ph idx="1"/>
          </p:nvPr>
        </p:nvSpPr>
        <p:spPr/>
        <p:txBody>
          <a:bodyPr>
            <a:normAutofit fontScale="85000" lnSpcReduction="20000"/>
          </a:bodyPr>
          <a:lstStyle/>
          <a:p>
            <a:pPr algn="just"/>
            <a:r>
              <a:rPr lang="ru-RU" dirty="0" smtClean="0"/>
              <a:t> </a:t>
            </a:r>
            <a:r>
              <a:rPr lang="ru-RU" dirty="0" smtClean="0">
                <a:latin typeface="Times New Roman" pitchFamily="18" charset="0"/>
                <a:cs typeface="Times New Roman" pitchFamily="18" charset="0"/>
              </a:rPr>
              <a:t>«Умение преподнести себя, правильно одеться, соответствовать ситуации, говорит, прежде всего, о том, что руководитель ценит себя и уважает коллег и партнеров. Имидж сотрудников, которые представляют звено высшего менеджмента, демонстрирует степень процветания компании…Сегодня уже не возможно утверждать, что это только личное дело каждого сотрудника, как он выглядит на работе, как приветствует коллег и клиентов, как говорит по телефону, что "написано" на его лице, как он пользуется визитной карточкой. Из суммы имиджей всех сотрудников складывается имидж бизнес - организации в целом. Поэтому особую важность приобретает грамотное выстраивание и поддержание позитивного имиджа персонала с учетом корпоративной культуры и специфики бизнеса».</a:t>
            </a:r>
            <a:endParaRPr lang="ru-RU"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1266" name="Picture 2" descr="C:\Users\Kab8-2\Desktop\images.jpg"/>
          <p:cNvPicPr>
            <a:picLocks noGrp="1" noChangeAspect="1" noChangeArrowheads="1"/>
          </p:cNvPicPr>
          <p:nvPr>
            <p:ph idx="1"/>
          </p:nvPr>
        </p:nvPicPr>
        <p:blipFill>
          <a:blip r:embed="rId2">
            <a:lum contrast="10000"/>
          </a:blip>
          <a:srcRect/>
          <a:stretch>
            <a:fillRect/>
          </a:stretch>
        </p:blipFill>
        <p:spPr bwMode="auto">
          <a:xfrm>
            <a:off x="1142976" y="1714488"/>
            <a:ext cx="6214325" cy="4135351"/>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smtClean="0"/>
              <a:t>деловой имидж секретаря</a:t>
            </a:r>
            <a:endParaRPr lang="ru-RU" dirty="0"/>
          </a:p>
        </p:txBody>
      </p:sp>
      <p:sp>
        <p:nvSpPr>
          <p:cNvPr id="3" name="Содержимое 2"/>
          <p:cNvSpPr>
            <a:spLocks noGrp="1"/>
          </p:cNvSpPr>
          <p:nvPr>
            <p:ph idx="1"/>
          </p:nvPr>
        </p:nvSpPr>
        <p:spPr/>
        <p:txBody>
          <a:bodyPr>
            <a:normAutofit/>
          </a:bodyPr>
          <a:lstStyle/>
          <a:p>
            <a:pPr algn="just"/>
            <a:r>
              <a:rPr lang="ru-RU" sz="2400" dirty="0" smtClean="0">
                <a:latin typeface="Times New Roman" pitchFamily="18" charset="0"/>
                <a:cs typeface="Times New Roman" pitchFamily="18" charset="0"/>
              </a:rPr>
              <a:t>Одной из важнейших составляющих несомненно является секретарь организации. Ведь именно он является визитной карточкой компании, встречает клиентов и партнеров организации, а также принимает входящие звонки. Секретарь является первым человеком, которого видят ваши посетители, поэтому так важно, чтобы у них оставалось положительное впечатление. Как нельзя лучше в этом вопросе поможет правильно подобранный деловой имидж секретаря.</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descr="C:\Users\Kab8-2\Desktop\new-manager-700x635-700x635.jpg"/>
          <p:cNvPicPr>
            <a:picLocks noChangeAspect="1" noChangeArrowheads="1"/>
          </p:cNvPicPr>
          <p:nvPr/>
        </p:nvPicPr>
        <p:blipFill>
          <a:blip r:embed="rId2"/>
          <a:srcRect l="26498"/>
          <a:stretch>
            <a:fillRect/>
          </a:stretch>
        </p:blipFill>
        <p:spPr bwMode="auto">
          <a:xfrm>
            <a:off x="4857752" y="1576135"/>
            <a:ext cx="4163920" cy="5139013"/>
          </a:xfrm>
          <a:prstGeom prst="rect">
            <a:avLst/>
          </a:prstGeom>
          <a:noFill/>
        </p:spPr>
      </p:pic>
      <p:pic>
        <p:nvPicPr>
          <p:cNvPr id="10" name="Picture 2" descr="C:\Users\Kab8-2\Desktop\images (1).jpg"/>
          <p:cNvPicPr>
            <a:picLocks noGrp="1" noChangeAspect="1" noChangeArrowheads="1"/>
          </p:cNvPicPr>
          <p:nvPr>
            <p:ph sz="half" idx="1"/>
          </p:nvPr>
        </p:nvPicPr>
        <p:blipFill>
          <a:blip r:embed="rId3"/>
          <a:srcRect/>
          <a:stretch>
            <a:fillRect/>
          </a:stretch>
        </p:blipFill>
        <p:spPr bwMode="auto">
          <a:xfrm>
            <a:off x="142844" y="214290"/>
            <a:ext cx="4184225" cy="296186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Имидж (англ. </a:t>
            </a:r>
            <a:r>
              <a:rPr lang="ru-RU" dirty="0" err="1" smtClean="0"/>
              <a:t>image</a:t>
            </a:r>
            <a:r>
              <a:rPr lang="ru-RU" dirty="0" smtClean="0"/>
              <a:t> - буквально образ) менеджера</a:t>
            </a:r>
            <a:endParaRPr lang="ru-RU" dirty="0"/>
          </a:p>
        </p:txBody>
      </p:sp>
      <p:sp>
        <p:nvSpPr>
          <p:cNvPr id="3" name="Содержимое 2"/>
          <p:cNvSpPr>
            <a:spLocks noGrp="1"/>
          </p:cNvSpPr>
          <p:nvPr>
            <p:ph idx="1"/>
          </p:nvPr>
        </p:nvSpPr>
        <p:spPr/>
        <p:txBody>
          <a:bodyPr>
            <a:normAutofit fontScale="85000" lnSpcReduction="10000"/>
          </a:bodyPr>
          <a:lstStyle/>
          <a:p>
            <a:pPr fontAlgn="base"/>
            <a:r>
              <a:rPr lang="ru-RU" dirty="0" smtClean="0"/>
              <a:t>- это образ его, устойчивое представление об отличительных или исключительных характеристиках данного менеджера, придающих ему особое своеобразие и выделяющих его из ряда других руководителей. Основу имиджа составляют целенаправленно создаваемый и поддерживаемый стиль работы и межличностных отношений менеджера и официальная атрибутика.</a:t>
            </a:r>
          </a:p>
          <a:p>
            <a:pPr fontAlgn="base"/>
            <a:r>
              <a:rPr lang="ru-RU" dirty="0" smtClean="0"/>
              <a:t>"Имидж" - английское слово, обозначающее "образ", "ореол". Это сложившийся в массовом сознании и имеющий характер стереотипа, эмоционально окрашенный образ кого-либо, чего-либо. Забота о своем имидже - это запечатление его в сознании людей, лучшая </a:t>
            </a:r>
            <a:r>
              <a:rPr lang="ru-RU" dirty="0" err="1" smtClean="0"/>
              <a:t>самопрезентация</a:t>
            </a:r>
            <a:r>
              <a:rPr lang="ru-RU" dirty="0" smtClean="0"/>
              <a:t>.</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7196166" cy="1463040"/>
          </a:xfrm>
        </p:spPr>
        <p:txBody>
          <a:bodyPr>
            <a:normAutofit fontScale="90000"/>
          </a:bodyPr>
          <a:lstStyle/>
          <a:p>
            <a:pPr algn="ctr"/>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2700" dirty="0" smtClean="0"/>
              <a:t/>
            </a:r>
            <a:br>
              <a:rPr lang="ru-RU" sz="2700" dirty="0" smtClean="0"/>
            </a:br>
            <a:r>
              <a:rPr lang="ru-RU" sz="2700" dirty="0" smtClean="0"/>
              <a:t/>
            </a:r>
            <a:br>
              <a:rPr lang="ru-RU" sz="2700" dirty="0" smtClean="0"/>
            </a:br>
            <a:r>
              <a:rPr lang="ru-RU" sz="2700" dirty="0" smtClean="0"/>
              <a:t/>
            </a:r>
            <a:br>
              <a:rPr lang="ru-RU" sz="2700" dirty="0" smtClean="0"/>
            </a:br>
            <a:r>
              <a:rPr lang="ru-RU" sz="2700" dirty="0" smtClean="0"/>
              <a:t> Примерная программа по созданию успешного имиджа </a:t>
            </a:r>
            <a:r>
              <a:rPr lang="ru-RU" dirty="0" smtClean="0"/>
              <a:t/>
            </a:r>
            <a:br>
              <a:rPr lang="ru-RU" dirty="0" smtClean="0"/>
            </a:br>
            <a:endParaRPr lang="ru-RU" dirty="0"/>
          </a:p>
        </p:txBody>
      </p:sp>
      <p:sp>
        <p:nvSpPr>
          <p:cNvPr id="3" name="Содержимое 2"/>
          <p:cNvSpPr>
            <a:spLocks noGrp="1"/>
          </p:cNvSpPr>
          <p:nvPr>
            <p:ph idx="1"/>
          </p:nvPr>
        </p:nvSpPr>
        <p:spPr/>
        <p:txBody>
          <a:bodyPr>
            <a:normAutofit lnSpcReduction="10000"/>
          </a:bodyPr>
          <a:lstStyle/>
          <a:p>
            <a:r>
              <a:rPr lang="ru-RU" dirty="0" smtClean="0"/>
              <a:t>1 шаг – изучение тела: силуэт, пропорции, телодвижения, образ жизни, стиль.</a:t>
            </a:r>
          </a:p>
          <a:p>
            <a:r>
              <a:rPr lang="ru-RU" dirty="0" smtClean="0"/>
              <a:t>2 шаг – определение цветового типа.</a:t>
            </a:r>
          </a:p>
          <a:p>
            <a:r>
              <a:rPr lang="ru-RU" dirty="0" smtClean="0"/>
              <a:t>3 шаг – отражение внутреннего мира (психологический портрет).</a:t>
            </a:r>
          </a:p>
          <a:p>
            <a:r>
              <a:rPr lang="ru-RU" dirty="0" smtClean="0"/>
              <a:t>4 шаг – соответствие имиджа избранной роли.</a:t>
            </a:r>
          </a:p>
          <a:p>
            <a:r>
              <a:rPr lang="ru-RU" dirty="0" smtClean="0"/>
              <a:t>5 шаг – выбор прически и макияжа.</a:t>
            </a:r>
          </a:p>
          <a:p>
            <a:r>
              <a:rPr lang="ru-RU" dirty="0" smtClean="0"/>
              <a:t>Поставьте перед собой конкретную цель: «Своим внешним видом я хочу показать профессионала в своей сфере деятельности».</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77500" lnSpcReduction="20000"/>
          </a:bodyPr>
          <a:lstStyle/>
          <a:p>
            <a:pPr fontAlgn="base"/>
            <a:endParaRPr lang="ru-RU" dirty="0" smtClean="0"/>
          </a:p>
          <a:p>
            <a:pPr fontAlgn="base"/>
            <a:endParaRPr lang="ru-RU" dirty="0" smtClean="0"/>
          </a:p>
          <a:p>
            <a:pPr fontAlgn="base"/>
            <a:endParaRPr lang="ru-RU" dirty="0" smtClean="0"/>
          </a:p>
          <a:p>
            <a:pPr fontAlgn="base"/>
            <a:endParaRPr lang="ru-RU" dirty="0" smtClean="0"/>
          </a:p>
          <a:p>
            <a:pPr algn="just" fontAlgn="base"/>
            <a:r>
              <a:rPr lang="ru-RU" sz="2300" dirty="0" smtClean="0">
                <a:latin typeface="Times New Roman" pitchFamily="18" charset="0"/>
                <a:cs typeface="Times New Roman" pitchFamily="18" charset="0"/>
              </a:rPr>
              <a:t>Понятие </a:t>
            </a:r>
            <a:r>
              <a:rPr lang="ru-RU" sz="2300" b="1" dirty="0" smtClean="0">
                <a:latin typeface="Times New Roman" pitchFamily="18" charset="0"/>
                <a:cs typeface="Times New Roman" pitchFamily="18" charset="0"/>
              </a:rPr>
              <a:t>"</a:t>
            </a:r>
            <a:r>
              <a:rPr lang="ru-RU" sz="2300" b="1" dirty="0" err="1" smtClean="0">
                <a:latin typeface="Times New Roman" pitchFamily="18" charset="0"/>
                <a:cs typeface="Times New Roman" pitchFamily="18" charset="0"/>
              </a:rPr>
              <a:t>дресс-код</a:t>
            </a:r>
            <a:r>
              <a:rPr lang="ru-RU" sz="2300" b="1" dirty="0" smtClean="0">
                <a:latin typeface="Times New Roman" pitchFamily="18" charset="0"/>
                <a:cs typeface="Times New Roman" pitchFamily="18" charset="0"/>
              </a:rPr>
              <a:t>" </a:t>
            </a:r>
            <a:r>
              <a:rPr lang="ru-RU" sz="2300" dirty="0" smtClean="0">
                <a:latin typeface="Times New Roman" pitchFamily="18" charset="0"/>
                <a:cs typeface="Times New Roman" pitchFamily="18" charset="0"/>
              </a:rPr>
              <a:t>за последние десять лет прочно вошло в русский язык. И не удивительно. Российское деловое сообщество стало более серьезно относиться к тому, как выглядят люди, с которыми им приходится делать бизнес.</a:t>
            </a:r>
          </a:p>
          <a:p>
            <a:pPr algn="just" fontAlgn="base"/>
            <a:r>
              <a:rPr lang="ru-RU" sz="2300" dirty="0" smtClean="0">
                <a:latin typeface="Times New Roman" pitchFamily="18" charset="0"/>
                <a:cs typeface="Times New Roman" pitchFamily="18" charset="0"/>
              </a:rPr>
              <a:t>Соответствует ли одежда собеседника занимаемой им должности, насколько опрятен его внешний вид, какую прическу он носит и в каком состоянии у него ногти на руках – все это и многое другое влияет на первое впечатление, которое производит человек на окружающих. Ну и, конечно же, на то, захотят ли окружающие в дальнейшем общаться и сотрудничать с ним. Данное утверждение имеет значение не только для руководителей предприятий и менеджеров по работе с клиентами, но также актуально и для главных бухгалтеров, которые занимают ключевую позицию в компании.</a:t>
            </a:r>
          </a:p>
          <a:p>
            <a:endParaRPr lang="ru-RU" dirty="0"/>
          </a:p>
        </p:txBody>
      </p:sp>
      <p:pic>
        <p:nvPicPr>
          <p:cNvPr id="3074" name="Picture 2" descr="C:\Users\Kab8-2\Desktop\dress_code.jpg"/>
          <p:cNvPicPr>
            <a:picLocks noChangeAspect="1" noChangeArrowheads="1"/>
          </p:cNvPicPr>
          <p:nvPr/>
        </p:nvPicPr>
        <p:blipFill>
          <a:blip r:embed="rId2"/>
          <a:srcRect/>
          <a:stretch>
            <a:fillRect/>
          </a:stretch>
        </p:blipFill>
        <p:spPr bwMode="auto">
          <a:xfrm>
            <a:off x="428596" y="285728"/>
            <a:ext cx="7143754" cy="254317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Имидж бухгалтера</a:t>
            </a:r>
            <a:endParaRPr lang="ru-RU" dirty="0">
              <a:latin typeface="Times New Roman" pitchFamily="18" charset="0"/>
              <a:cs typeface="Times New Roman" pitchFamily="18" charset="0"/>
            </a:endParaRPr>
          </a:p>
        </p:txBody>
      </p:sp>
      <p:pic>
        <p:nvPicPr>
          <p:cNvPr id="14338" name="Picture 2" descr="C:\Users\Kab8-2\Desktop\images (2).jpg"/>
          <p:cNvPicPr>
            <a:picLocks noGrp="1" noChangeAspect="1" noChangeArrowheads="1"/>
          </p:cNvPicPr>
          <p:nvPr>
            <p:ph idx="1"/>
          </p:nvPr>
        </p:nvPicPr>
        <p:blipFill>
          <a:blip r:embed="rId2"/>
          <a:srcRect/>
          <a:stretch>
            <a:fillRect/>
          </a:stretch>
        </p:blipFill>
        <p:spPr bwMode="auto">
          <a:xfrm>
            <a:off x="5429256" y="1643050"/>
            <a:ext cx="3286148" cy="4938201"/>
          </a:xfrm>
          <a:prstGeom prst="rect">
            <a:avLst/>
          </a:prstGeom>
          <a:noFill/>
        </p:spPr>
      </p:pic>
      <p:pic>
        <p:nvPicPr>
          <p:cNvPr id="5" name="Picture 3" descr="C:\Users\Kab8-2\Desktop\Без названия.jpg"/>
          <p:cNvPicPr>
            <a:picLocks noChangeAspect="1" noChangeArrowheads="1"/>
          </p:cNvPicPr>
          <p:nvPr/>
        </p:nvPicPr>
        <p:blipFill>
          <a:blip r:embed="rId3"/>
          <a:srcRect/>
          <a:stretch>
            <a:fillRect/>
          </a:stretch>
        </p:blipFill>
        <p:spPr bwMode="auto">
          <a:xfrm>
            <a:off x="500034" y="2000240"/>
            <a:ext cx="4255221" cy="285752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Минусы </a:t>
            </a:r>
            <a:r>
              <a:rPr lang="ru-RU" dirty="0" err="1" smtClean="0">
                <a:latin typeface="Times New Roman" pitchFamily="18" charset="0"/>
                <a:cs typeface="Times New Roman" pitchFamily="18" charset="0"/>
              </a:rPr>
              <a:t>дресс-кода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10000"/>
          </a:bodyPr>
          <a:lstStyle/>
          <a:p>
            <a:pPr algn="just" fontAlgn="base"/>
            <a:r>
              <a:rPr lang="ru-RU" dirty="0" smtClean="0"/>
              <a:t> </a:t>
            </a:r>
            <a:r>
              <a:rPr lang="ru-RU" dirty="0" smtClean="0">
                <a:latin typeface="Times New Roman" pitchFamily="18" charset="0"/>
                <a:cs typeface="Times New Roman" pitchFamily="18" charset="0"/>
              </a:rPr>
              <a:t>то же время согласно опросу работников отделов бухгалтерии многие считают «</a:t>
            </a:r>
            <a:r>
              <a:rPr lang="ru-RU" dirty="0" err="1" smtClean="0">
                <a:latin typeface="Times New Roman" pitchFamily="18" charset="0"/>
                <a:cs typeface="Times New Roman" pitchFamily="18" charset="0"/>
              </a:rPr>
              <a:t>дресс-код</a:t>
            </a:r>
            <a:r>
              <a:rPr lang="ru-RU" dirty="0" smtClean="0">
                <a:latin typeface="Times New Roman" pitchFamily="18" charset="0"/>
                <a:cs typeface="Times New Roman" pitchFamily="18" charset="0"/>
              </a:rPr>
              <a:t> жестким и сковывающим движения, а деловой костюм - не самой комфортной одеждой для работы», тем более, если приходится очень часто задерживаться на работе допоздна. Другим же респондентам не нравится выглядеть «как все» и целый год носить одинаковые комплекты строгой одежды.</a:t>
            </a:r>
          </a:p>
          <a:p>
            <a:pPr algn="just" fontAlgn="base"/>
            <a:r>
              <a:rPr lang="ru-RU" dirty="0" smtClean="0">
                <a:latin typeface="Times New Roman" pitchFamily="18" charset="0"/>
                <a:cs typeface="Times New Roman" pitchFamily="18" charset="0"/>
              </a:rPr>
              <a:t>Как же тогда найти компромисс: не выглядеть серой мышью или, наоборот, пестрой вороной, сохранить свою индивидуальность, излучать всем своим видом профессионализм и уверенность, но в тоже время чувствовать себя комфортно и удобно в деловой одежде? Все это зависит от ситуации, времени, места и окружения, с которым Вам придется иметь дело:</a:t>
            </a:r>
          </a:p>
          <a:p>
            <a:endParaRPr lang="ru-RU"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smtClean="0"/>
              <a:t>Базовыми же цветами деловой одежды являются:</a:t>
            </a:r>
            <a:endParaRPr lang="ru-RU" sz="3200" dirty="0"/>
          </a:p>
        </p:txBody>
      </p:sp>
      <p:sp>
        <p:nvSpPr>
          <p:cNvPr id="3" name="Содержимое 2"/>
          <p:cNvSpPr>
            <a:spLocks noGrp="1"/>
          </p:cNvSpPr>
          <p:nvPr>
            <p:ph idx="1"/>
          </p:nvPr>
        </p:nvSpPr>
        <p:spPr/>
        <p:txBody>
          <a:bodyPr>
            <a:normAutofit fontScale="85000" lnSpcReduction="20000"/>
          </a:bodyPr>
          <a:lstStyle/>
          <a:p>
            <a:pPr algn="just" fontAlgn="base"/>
            <a:r>
              <a:rPr lang="ru-RU" dirty="0" smtClean="0"/>
              <a:t>синий, серый и коричневый. Но при этом не думайте, что Ваш деловой гардероб будет очень скучным и тусклым. Вы вправе использовать различные оттенки этих цветов: от максимально светлых, почти белесых тонов – до очень темных (например, от </a:t>
            </a:r>
            <a:r>
              <a:rPr lang="ru-RU" dirty="0" err="1" smtClean="0"/>
              <a:t>голубого</a:t>
            </a:r>
            <a:r>
              <a:rPr lang="ru-RU" dirty="0" smtClean="0"/>
              <a:t>, светло-серого и светло-бежевого – до цвета ночной синевы, антрацитового, графитового и темно-шоколадного).</a:t>
            </a:r>
          </a:p>
          <a:p>
            <a:pPr algn="just" fontAlgn="base"/>
            <a:r>
              <a:rPr lang="ru-RU" dirty="0" smtClean="0"/>
              <a:t>У Вас может возникнуть вполне логичный вопрос: «Почему эти цвета являются базовыми и почему именно их рекомендуют носить?»</a:t>
            </a:r>
          </a:p>
          <a:p>
            <a:pPr algn="just" fontAlgn="base"/>
            <a:r>
              <a:rPr lang="ru-RU" dirty="0" smtClean="0"/>
              <a:t>В первую очередь, потому, что они, как достаточно нейтральные и спокойные цвета, являются идеальным фоном в строгой офисной обстановке. В то же время у каждого из них есть свой определенный характер.</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Синий цвет</a:t>
            </a:r>
            <a:endParaRPr lang="ru-RU" dirty="0"/>
          </a:p>
        </p:txBody>
      </p:sp>
      <p:sp>
        <p:nvSpPr>
          <p:cNvPr id="3" name="Содержимое 2"/>
          <p:cNvSpPr>
            <a:spLocks noGrp="1"/>
          </p:cNvSpPr>
          <p:nvPr>
            <p:ph sz="half" idx="1"/>
          </p:nvPr>
        </p:nvSpPr>
        <p:spPr>
          <a:xfrm>
            <a:off x="0" y="1600200"/>
            <a:ext cx="4429124" cy="4829196"/>
          </a:xfrm>
        </p:spPr>
        <p:txBody>
          <a:bodyPr>
            <a:noAutofit/>
          </a:bodyPr>
          <a:lstStyle/>
          <a:p>
            <a:pPr algn="just"/>
            <a:r>
              <a:rPr lang="ru-RU" sz="1800" dirty="0" smtClean="0">
                <a:latin typeface="Times New Roman" pitchFamily="18" charset="0"/>
                <a:cs typeface="Times New Roman" pitchFamily="18" charset="0"/>
              </a:rPr>
              <a:t>– наиболее официальный и строгий. Как правило, он способствует глубокому спокойному внутреннему настрою, духовной и физической работоспособности. В силу своих объективных свойств синий цвет как бы отступает назад, создавая, таким образом, определенную дистанцию. Поэтому темно-синий цвет рекомендуется использовать на очень важных встречах, встречах «на высшем уровне». Также очень уместным он может быть в начале трудовой недели – в понедельник, вторник, так как будет способствовать собранности и настрою на рабочий лад после выходных дней.</a:t>
            </a:r>
          </a:p>
          <a:p>
            <a:pPr algn="just"/>
            <a:endParaRPr lang="ru-RU" sz="1800" dirty="0"/>
          </a:p>
        </p:txBody>
      </p:sp>
      <p:pic>
        <p:nvPicPr>
          <p:cNvPr id="8194" name="Picture 2" descr="C:\Users\Kab8-2\Desktop\images (3).jpg"/>
          <p:cNvPicPr>
            <a:picLocks noGrp="1" noChangeAspect="1" noChangeArrowheads="1"/>
          </p:cNvPicPr>
          <p:nvPr>
            <p:ph sz="half" idx="2"/>
          </p:nvPr>
        </p:nvPicPr>
        <p:blipFill>
          <a:blip r:embed="rId2"/>
          <a:srcRect/>
          <a:stretch>
            <a:fillRect/>
          </a:stretch>
        </p:blipFill>
        <p:spPr bwMode="auto">
          <a:xfrm>
            <a:off x="4500562" y="1571612"/>
            <a:ext cx="3277730" cy="4925551"/>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608630"/>
          </a:xfrm>
        </p:spPr>
        <p:txBody>
          <a:bodyPr/>
          <a:lstStyle/>
          <a:p>
            <a:pPr algn="ctr"/>
            <a:r>
              <a:rPr lang="ru-RU" dirty="0" smtClean="0">
                <a:latin typeface="Times New Roman" pitchFamily="18" charset="0"/>
                <a:cs typeface="Times New Roman" pitchFamily="18" charset="0"/>
              </a:rPr>
              <a:t>серый</a:t>
            </a:r>
            <a:endParaRPr lang="ru-RU" dirty="0"/>
          </a:p>
        </p:txBody>
      </p:sp>
      <p:sp>
        <p:nvSpPr>
          <p:cNvPr id="5" name="Содержимое 4"/>
          <p:cNvSpPr>
            <a:spLocks noGrp="1"/>
          </p:cNvSpPr>
          <p:nvPr>
            <p:ph sz="quarter" idx="2"/>
          </p:nvPr>
        </p:nvSpPr>
        <p:spPr>
          <a:xfrm>
            <a:off x="457200" y="1071546"/>
            <a:ext cx="7258072" cy="2428892"/>
          </a:xfrm>
        </p:spPr>
        <p:txBody>
          <a:bodyPr>
            <a:normAutofit fontScale="25000" lnSpcReduction="20000"/>
          </a:bodyPr>
          <a:lstStyle/>
          <a:p>
            <a:pPr algn="just"/>
            <a:r>
              <a:rPr lang="ru-RU" sz="6400" dirty="0" smtClean="0">
                <a:latin typeface="Times New Roman" pitchFamily="18" charset="0"/>
                <a:cs typeface="Times New Roman" pitchFamily="18" charset="0"/>
              </a:rPr>
              <a:t>– единственный визуально статичный цвет. Он никуда не движется – ни вперед, ни назад. Именно поэтому серый цвет создает впечатление стабильности, устойчивости, а следовательно, надежности. Главный бухгалтер, который одет в серый костюм, внешне выглядит компетентным, солидным и  уверенным в собственных силах. Серый цвет – это также и своего рода «каменная стена», за которой можно очень удобно скрыться: она послужит определенной защитой. Например, когда вы идете в какую-то компанию или в государственную структуру, и не знаете заранее, какая там будет обстановка и как сложатся переговоры, тогда смело одевайте серый костюм! Кроме того,  серый цвет может выступать как сдерживающий элемент, когда необходимо продемонстрировать нейтралитет (например, не выказать излишнюю жесткость). Специалисты рекомендуют использовать серый цвет в деловой одежде в середине трудовой недели (в среду и четверг).</a:t>
            </a:r>
          </a:p>
          <a:p>
            <a:endParaRPr lang="ru-RU" dirty="0"/>
          </a:p>
        </p:txBody>
      </p:sp>
      <p:pic>
        <p:nvPicPr>
          <p:cNvPr id="9" name="Picture 2" descr="C:\Users\Kab8-2\Desktop\images (1).jpg"/>
          <p:cNvPicPr>
            <a:picLocks noGrp="1" noChangeAspect="1" noChangeArrowheads="1"/>
          </p:cNvPicPr>
          <p:nvPr>
            <p:ph sz="quarter" idx="4"/>
          </p:nvPr>
        </p:nvPicPr>
        <p:blipFill>
          <a:blip r:embed="rId2"/>
          <a:srcRect/>
          <a:stretch>
            <a:fillRect/>
          </a:stretch>
        </p:blipFill>
        <p:spPr bwMode="auto">
          <a:xfrm>
            <a:off x="2071670" y="3714752"/>
            <a:ext cx="4137734" cy="2928958"/>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Коричневый</a:t>
            </a:r>
            <a:endParaRPr lang="ru-RU" dirty="0"/>
          </a:p>
        </p:txBody>
      </p:sp>
      <p:sp>
        <p:nvSpPr>
          <p:cNvPr id="5" name="Содержимое 4"/>
          <p:cNvSpPr>
            <a:spLocks noGrp="1"/>
          </p:cNvSpPr>
          <p:nvPr>
            <p:ph sz="quarter" idx="2"/>
          </p:nvPr>
        </p:nvSpPr>
        <p:spPr/>
        <p:txBody>
          <a:bodyPr>
            <a:normAutofit fontScale="92500" lnSpcReduction="20000"/>
          </a:bodyPr>
          <a:lstStyle/>
          <a:p>
            <a:pPr algn="just"/>
            <a:r>
              <a:rPr lang="ru-RU" dirty="0" smtClean="0">
                <a:latin typeface="Times New Roman" pitchFamily="18" charset="0"/>
                <a:cs typeface="Times New Roman" pitchFamily="18" charset="0"/>
              </a:rPr>
              <a:t>является самым мягким, комфортным, наиболее дружелюбным и демократичным базовым цветом. Он прекрасно подходит для встреч «без галстука», а также для дружеских встреч с сотрудниками. Кроме того, коричневый цвет уместен для конца рабочей недели, когда в воздухе витает более расслабленная атмосфера.</a:t>
            </a:r>
          </a:p>
          <a:p>
            <a:endParaRPr lang="ru-RU" dirty="0"/>
          </a:p>
        </p:txBody>
      </p:sp>
      <p:pic>
        <p:nvPicPr>
          <p:cNvPr id="7" name="Picture 2" descr="C:\Users\Kab8-2\Desktop\lRCWJuNT.jpg"/>
          <p:cNvPicPr>
            <a:picLocks noGrp="1" noChangeAspect="1" noChangeArrowheads="1"/>
          </p:cNvPicPr>
          <p:nvPr>
            <p:ph sz="quarter" idx="4"/>
          </p:nvPr>
        </p:nvPicPr>
        <p:blipFill>
          <a:blip r:embed="rId2"/>
          <a:srcRect/>
          <a:stretch>
            <a:fillRect/>
          </a:stretch>
        </p:blipFill>
        <p:spPr bwMode="auto">
          <a:xfrm>
            <a:off x="4357686" y="1571612"/>
            <a:ext cx="3429024" cy="5113099"/>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золотое правило</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fontAlgn="base"/>
            <a:r>
              <a:rPr lang="ru-RU" dirty="0" smtClean="0">
                <a:latin typeface="Times New Roman" pitchFamily="18" charset="0"/>
                <a:cs typeface="Times New Roman" pitchFamily="18" charset="0"/>
              </a:rPr>
              <a:t>И еще, существует хорошее золотое правило: если Вы хотите повышения, оденьтесь так, как будто Вас уже повысили! Поэтому лучше превысить ожидания и одеться в соответствии не с текущим, а с целевым для вас статусом.</a:t>
            </a:r>
          </a:p>
          <a:p>
            <a:pPr algn="just" fontAlgn="base"/>
            <a:r>
              <a:rPr lang="ru-RU" dirty="0" smtClean="0">
                <a:latin typeface="Times New Roman" pitchFamily="18" charset="0"/>
                <a:cs typeface="Times New Roman" pitchFamily="18" charset="0"/>
              </a:rPr>
              <a:t>Ваш внешний вид – это Ваш путь к карьерному росту, и именно хороший деловой костюм будет сигнализировать о Вашей успешности!</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Элементами имиджа менеджера являются:</a:t>
            </a:r>
            <a:endParaRPr lang="ru-RU" dirty="0"/>
          </a:p>
        </p:txBody>
      </p:sp>
      <p:sp>
        <p:nvSpPr>
          <p:cNvPr id="3" name="Содержимое 2"/>
          <p:cNvSpPr>
            <a:spLocks noGrp="1"/>
          </p:cNvSpPr>
          <p:nvPr>
            <p:ph idx="1"/>
          </p:nvPr>
        </p:nvSpPr>
        <p:spPr>
          <a:xfrm>
            <a:off x="714348" y="2000240"/>
            <a:ext cx="4000528" cy="4071966"/>
          </a:xfrm>
        </p:spPr>
        <p:txBody>
          <a:bodyPr>
            <a:normAutofit/>
          </a:bodyPr>
          <a:lstStyle/>
          <a:p>
            <a:pPr algn="just"/>
            <a:r>
              <a:rPr lang="ru-RU" sz="2400" dirty="0" smtClean="0">
                <a:latin typeface="Times New Roman" pitchFamily="18" charset="0"/>
                <a:cs typeface="Times New Roman" pitchFamily="18" charset="0"/>
              </a:rPr>
              <a:t>внешний вид, одежда и аксессуары;</a:t>
            </a:r>
          </a:p>
          <a:p>
            <a:pPr algn="just"/>
            <a:r>
              <a:rPr lang="ru-RU" sz="2400" dirty="0" smtClean="0">
                <a:latin typeface="Times New Roman" pitchFamily="18" charset="0"/>
                <a:cs typeface="Times New Roman" pitchFamily="18" charset="0"/>
              </a:rPr>
              <a:t>манера поведения по отношению к клиентам, коллегам, подчиненным и руководителям;</a:t>
            </a:r>
          </a:p>
          <a:p>
            <a:pPr algn="just"/>
            <a:r>
              <a:rPr lang="ru-RU" sz="2400" dirty="0" smtClean="0">
                <a:latin typeface="Times New Roman" pitchFamily="18" charset="0"/>
                <a:cs typeface="Times New Roman" pitchFamily="18" charset="0"/>
              </a:rPr>
              <a:t>речь и манера общения и т.п.</a:t>
            </a:r>
          </a:p>
          <a:p>
            <a:endParaRPr lang="ru-RU" dirty="0"/>
          </a:p>
        </p:txBody>
      </p:sp>
      <p:pic>
        <p:nvPicPr>
          <p:cNvPr id="9219" name="Picture 3" descr="C:\Users\Kab8-2\Desktop\images (2).jpg"/>
          <p:cNvPicPr>
            <a:picLocks noChangeAspect="1" noChangeArrowheads="1"/>
          </p:cNvPicPr>
          <p:nvPr/>
        </p:nvPicPr>
        <p:blipFill>
          <a:blip r:embed="rId2"/>
          <a:srcRect/>
          <a:stretch>
            <a:fillRect/>
          </a:stretch>
        </p:blipFill>
        <p:spPr bwMode="auto">
          <a:xfrm>
            <a:off x="5072066" y="1928802"/>
            <a:ext cx="2734647" cy="410944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Kab8-2\Desktop\imidzh-rukovoditelya.jpg"/>
          <p:cNvPicPr>
            <a:picLocks noGrp="1" noChangeAspect="1" noChangeArrowheads="1"/>
          </p:cNvPicPr>
          <p:nvPr>
            <p:ph idx="1"/>
          </p:nvPr>
        </p:nvPicPr>
        <p:blipFill>
          <a:blip r:embed="rId2"/>
          <a:srcRect/>
          <a:stretch>
            <a:fillRect/>
          </a:stretch>
        </p:blipFill>
        <p:spPr bwMode="auto">
          <a:xfrm>
            <a:off x="357158" y="1357298"/>
            <a:ext cx="7643817" cy="521982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образцы имиджа</a:t>
            </a:r>
            <a:endParaRPr lang="ru-RU" dirty="0"/>
          </a:p>
        </p:txBody>
      </p:sp>
      <p:sp>
        <p:nvSpPr>
          <p:cNvPr id="3" name="Содержимое 2"/>
          <p:cNvSpPr>
            <a:spLocks noGrp="1"/>
          </p:cNvSpPr>
          <p:nvPr>
            <p:ph idx="1"/>
          </p:nvPr>
        </p:nvSpPr>
        <p:spPr>
          <a:xfrm>
            <a:off x="457200" y="1609416"/>
            <a:ext cx="3186106" cy="4846320"/>
          </a:xfrm>
        </p:spPr>
        <p:txBody>
          <a:bodyPr>
            <a:normAutofit fontScale="92500" lnSpcReduction="10000"/>
          </a:bodyPr>
          <a:lstStyle/>
          <a:p>
            <a:pPr algn="just" fontAlgn="base"/>
            <a:r>
              <a:rPr lang="ru-RU" sz="2200" dirty="0" smtClean="0">
                <a:latin typeface="Times New Roman" pitchFamily="18" charset="0"/>
                <a:cs typeface="Times New Roman" pitchFamily="18" charset="0"/>
              </a:rPr>
              <a:t>При создании имиджа берут за основу разные образцы. Исследователи утверждают, что 92% производимого впечатления зависит от того, как человек выглядит и "звучит". Поэтому многие политики и менеджеры осваивают актерский ликбез, изучая:</a:t>
            </a:r>
          </a:p>
          <a:p>
            <a:pPr algn="just" fontAlgn="base"/>
            <a:r>
              <a:rPr lang="ru-RU" sz="2200" dirty="0" smtClean="0">
                <a:latin typeface="Times New Roman" pitchFamily="18" charset="0"/>
                <a:cs typeface="Times New Roman" pitchFamily="18" charset="0"/>
              </a:rPr>
              <a:t>искусство улыбаться;</a:t>
            </a:r>
          </a:p>
          <a:p>
            <a:pPr algn="just" fontAlgn="base"/>
            <a:r>
              <a:rPr lang="ru-RU" sz="2200" dirty="0" smtClean="0">
                <a:latin typeface="Times New Roman" pitchFamily="18" charset="0"/>
                <a:cs typeface="Times New Roman" pitchFamily="18" charset="0"/>
              </a:rPr>
              <a:t>постановку голоса;</a:t>
            </a:r>
          </a:p>
          <a:p>
            <a:pPr algn="just" fontAlgn="base"/>
            <a:r>
              <a:rPr lang="ru-RU" sz="2200" dirty="0" smtClean="0">
                <a:latin typeface="Times New Roman" pitchFamily="18" charset="0"/>
                <a:cs typeface="Times New Roman" pitchFamily="18" charset="0"/>
              </a:rPr>
              <a:t>технику жестов, мимики и поз.</a:t>
            </a:r>
          </a:p>
          <a:p>
            <a:endParaRPr lang="ru-RU" dirty="0"/>
          </a:p>
        </p:txBody>
      </p:sp>
      <p:pic>
        <p:nvPicPr>
          <p:cNvPr id="10242" name="Picture 2" descr="C:\Users\Kab8-2\Desktop\Без названия.jpg"/>
          <p:cNvPicPr>
            <a:picLocks noChangeAspect="1" noChangeArrowheads="1"/>
          </p:cNvPicPr>
          <p:nvPr/>
        </p:nvPicPr>
        <p:blipFill>
          <a:blip r:embed="rId2"/>
          <a:srcRect/>
          <a:stretch>
            <a:fillRect/>
          </a:stretch>
        </p:blipFill>
        <p:spPr bwMode="auto">
          <a:xfrm>
            <a:off x="3786182" y="1857363"/>
            <a:ext cx="4259879" cy="286064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descr="C:\Users\Kab8-2\Desktop\imidzh-vpechatlenie.png"/>
          <p:cNvPicPr>
            <a:picLocks noGrp="1" noChangeAspect="1" noChangeArrowheads="1"/>
          </p:cNvPicPr>
          <p:nvPr>
            <p:ph idx="1"/>
          </p:nvPr>
        </p:nvPicPr>
        <p:blipFill>
          <a:blip r:embed="rId2"/>
          <a:srcRect/>
          <a:stretch>
            <a:fillRect/>
          </a:stretch>
        </p:blipFill>
        <p:spPr bwMode="auto">
          <a:xfrm>
            <a:off x="1571604" y="1643050"/>
            <a:ext cx="5399996" cy="370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Внешний вид менеджера</a:t>
            </a:r>
            <a:endParaRPr lang="ru-RU" dirty="0"/>
          </a:p>
        </p:txBody>
      </p:sp>
      <p:sp>
        <p:nvSpPr>
          <p:cNvPr id="3" name="Содержимое 2"/>
          <p:cNvSpPr>
            <a:spLocks noGrp="1"/>
          </p:cNvSpPr>
          <p:nvPr>
            <p:ph idx="1"/>
          </p:nvPr>
        </p:nvSpPr>
        <p:spPr/>
        <p:txBody>
          <a:bodyPr>
            <a:normAutofit/>
          </a:bodyPr>
          <a:lstStyle/>
          <a:p>
            <a:r>
              <a:rPr lang="ru-RU" dirty="0" smtClean="0">
                <a:latin typeface="Times New Roman" pitchFamily="18" charset="0"/>
                <a:cs typeface="Times New Roman" pitchFamily="18" charset="0"/>
              </a:rPr>
              <a:t>должен соответствовать общепринятым нормам этикета. Рекомендуется придерживаться классического или делового стиля в </a:t>
            </a:r>
            <a:r>
              <a:rPr lang="ru-RU" dirty="0" err="1" smtClean="0">
                <a:latin typeface="Times New Roman" pitchFamily="18" charset="0"/>
                <a:cs typeface="Times New Roman" pitchFamily="18" charset="0"/>
              </a:rPr>
              <a:t>одежде:мужчинам</a:t>
            </a:r>
            <a:r>
              <a:rPr lang="ru-RU" dirty="0" smtClean="0">
                <a:latin typeface="Times New Roman" pitchFamily="18" charset="0"/>
                <a:cs typeface="Times New Roman" pitchFamily="18" charset="0"/>
              </a:rPr>
              <a:t> — костюм со светлой рубашкой и галстуком, ботинки классического типа;</a:t>
            </a:r>
          </a:p>
          <a:p>
            <a:r>
              <a:rPr lang="ru-RU" dirty="0" smtClean="0">
                <a:latin typeface="Times New Roman" pitchFamily="18" charset="0"/>
                <a:cs typeface="Times New Roman" pitchFamily="18" charset="0"/>
              </a:rPr>
              <a:t>женщинам — деловой костюм, деловое платье или другая одежда, не выходящая за рамки классического или делового стилей; классические туфли на каблуке. Рекомендуется неяркий макияж.</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Не допускается ношение:</a:t>
            </a:r>
            <a:endParaRPr lang="ru-RU" dirty="0"/>
          </a:p>
        </p:txBody>
      </p:sp>
      <p:sp>
        <p:nvSpPr>
          <p:cNvPr id="3" name="Содержимое 2"/>
          <p:cNvSpPr>
            <a:spLocks noGrp="1"/>
          </p:cNvSpPr>
          <p:nvPr>
            <p:ph idx="1"/>
          </p:nvPr>
        </p:nvSpPr>
        <p:spPr/>
        <p:txBody>
          <a:bodyPr>
            <a:normAutofit/>
          </a:bodyPr>
          <a:lstStyle/>
          <a:p>
            <a:pPr algn="just"/>
            <a:r>
              <a:rPr lang="ru-RU" dirty="0" smtClean="0">
                <a:latin typeface="Times New Roman" pitchFamily="18" charset="0"/>
                <a:cs typeface="Times New Roman" pitchFamily="18" charset="0"/>
              </a:rPr>
              <a:t>кожаной и джинсовой одежды; элементов спортивной и домашней одежды (обуви); вызывающих элементов одежды (обуви).Элементы одежды, обуви и аксессуаров менеджера должны сочетаться по стилю и цветовой гамме. Требования к внешнему виду распространяются на все дни недели, включая субботу и воскресенье. В пятницу допускаются незначительные отклонения от делового или классического стилей.</a:t>
            </a:r>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t>Поведение на совещаниях:</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latin typeface="Times New Roman" pitchFamily="18" charset="0"/>
                <a:cs typeface="Times New Roman" pitchFamily="18" charset="0"/>
              </a:rPr>
              <a:t>Опоздания на совещания не допускаются.</a:t>
            </a:r>
          </a:p>
          <a:p>
            <a:r>
              <a:rPr lang="ru-RU" dirty="0" smtClean="0">
                <a:latin typeface="Times New Roman" pitchFamily="18" charset="0"/>
                <a:cs typeface="Times New Roman" pitchFamily="18" charset="0"/>
              </a:rPr>
              <a:t>Менеджер перед началом совещания должен отключить и убрать мобильный телефон.</a:t>
            </a:r>
          </a:p>
          <a:p>
            <a:r>
              <a:rPr lang="ru-RU" dirty="0" smtClean="0">
                <a:latin typeface="Times New Roman" pitchFamily="18" charset="0"/>
                <a:cs typeface="Times New Roman" pitchFamily="18" charset="0"/>
              </a:rPr>
              <a:t>Менеджер, принимающий участие в совещании, должен придерживаться общепринятых норм поведения на данных мероприятиях, в т.ч. </a:t>
            </a:r>
          </a:p>
          <a:p>
            <a:pPr algn="ctr">
              <a:buNone/>
            </a:pPr>
            <a:r>
              <a:rPr lang="ru-RU" b="1" dirty="0" smtClean="0">
                <a:latin typeface="Times New Roman" pitchFamily="18" charset="0"/>
                <a:cs typeface="Times New Roman" pitchFamily="18" charset="0"/>
              </a:rPr>
              <a:t>запрещается:</a:t>
            </a:r>
          </a:p>
          <a:p>
            <a:pPr lvl="1"/>
            <a:r>
              <a:rPr lang="ru-RU" dirty="0" smtClean="0">
                <a:solidFill>
                  <a:srgbClr val="0070C0"/>
                </a:solidFill>
                <a:latin typeface="Times New Roman" pitchFamily="18" charset="0"/>
                <a:cs typeface="Times New Roman" pitchFamily="18" charset="0"/>
              </a:rPr>
              <a:t>перебивать выступающего;</a:t>
            </a:r>
          </a:p>
          <a:p>
            <a:pPr lvl="1"/>
            <a:r>
              <a:rPr lang="ru-RU" dirty="0" smtClean="0">
                <a:solidFill>
                  <a:srgbClr val="0070C0"/>
                </a:solidFill>
                <a:latin typeface="Times New Roman" pitchFamily="18" charset="0"/>
                <a:cs typeface="Times New Roman" pitchFamily="18" charset="0"/>
              </a:rPr>
              <a:t>оскорблять других участников совещания;</a:t>
            </a:r>
          </a:p>
          <a:p>
            <a:pPr lvl="1"/>
            <a:r>
              <a:rPr lang="ru-RU" dirty="0" smtClean="0">
                <a:solidFill>
                  <a:srgbClr val="0070C0"/>
                </a:solidFill>
                <a:latin typeface="Times New Roman" pitchFamily="18" charset="0"/>
                <a:cs typeface="Times New Roman" pitchFamily="18" charset="0"/>
              </a:rPr>
              <a:t>обсуждать вопросы, выходящие за рамки основной темы и целей совещания;</a:t>
            </a:r>
          </a:p>
          <a:p>
            <a:pPr lvl="1"/>
            <a:r>
              <a:rPr lang="ru-RU" dirty="0" smtClean="0">
                <a:solidFill>
                  <a:srgbClr val="0070C0"/>
                </a:solidFill>
                <a:latin typeface="Times New Roman" pitchFamily="18" charset="0"/>
                <a:cs typeface="Times New Roman" pitchFamily="18" charset="0"/>
              </a:rPr>
              <a:t>демонстрировать поведение, не соответствующее нормам делового этикета и этики (громкий смех, неуместные шутки и анекдоты, неприличные жесты и т.п.);</a:t>
            </a:r>
          </a:p>
          <a:p>
            <a:pPr lvl="1"/>
            <a:r>
              <a:rPr lang="ru-RU" dirty="0" smtClean="0">
                <a:solidFill>
                  <a:srgbClr val="0070C0"/>
                </a:solidFill>
                <a:latin typeface="Times New Roman" pitchFamily="18" charset="0"/>
                <a:cs typeface="Times New Roman" pitchFamily="18" charset="0"/>
              </a:rPr>
              <a:t>демонстрировать неуважение к выступающему и собравшимся разговорами с соседом.</a:t>
            </a:r>
          </a:p>
          <a:p>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84</TotalTime>
  <Words>1473</Words>
  <Application>Microsoft Office PowerPoint</Application>
  <PresentationFormat>Экран (4:3)</PresentationFormat>
  <Paragraphs>82</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Изящная</vt:lpstr>
      <vt:lpstr>Имидж</vt:lpstr>
      <vt:lpstr>Имидж (англ. image - буквально образ) менеджера</vt:lpstr>
      <vt:lpstr>Элементами имиджа менеджера являются:</vt:lpstr>
      <vt:lpstr>Слайд 4</vt:lpstr>
      <vt:lpstr>образцы имиджа</vt:lpstr>
      <vt:lpstr>Слайд 6</vt:lpstr>
      <vt:lpstr>Внешний вид менеджера</vt:lpstr>
      <vt:lpstr>Не допускается ношение:</vt:lpstr>
      <vt:lpstr>Поведение на совещаниях:</vt:lpstr>
      <vt:lpstr>имиджмейкеры</vt:lpstr>
      <vt:lpstr>Корпоративный имидж</vt:lpstr>
      <vt:lpstr>Слайд 12</vt:lpstr>
      <vt:lpstr>       Классификация стилей руководства</vt:lpstr>
      <vt:lpstr>тpи cтиля pyкoвoдcтвa:</vt:lpstr>
      <vt:lpstr>Внешность</vt:lpstr>
      <vt:lpstr>имидж бизнес-организации</vt:lpstr>
      <vt:lpstr>Слайд 17</vt:lpstr>
      <vt:lpstr>деловой имидж секретаря</vt:lpstr>
      <vt:lpstr>Слайд 19</vt:lpstr>
      <vt:lpstr>       Примерная программа по созданию успешного имиджа  </vt:lpstr>
      <vt:lpstr>Слайд 21</vt:lpstr>
      <vt:lpstr>Имидж бухгалтера</vt:lpstr>
      <vt:lpstr>Минусы дресс-кода</vt:lpstr>
      <vt:lpstr>Базовыми же цветами деловой одежды являются:</vt:lpstr>
      <vt:lpstr>Синий цвет</vt:lpstr>
      <vt:lpstr>серый</vt:lpstr>
      <vt:lpstr>Коричневый</vt:lpstr>
      <vt:lpstr>золотое правило</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Kab8-2</dc:creator>
  <cp:lastModifiedBy>Kab8-2</cp:lastModifiedBy>
  <cp:revision>10</cp:revision>
  <dcterms:created xsi:type="dcterms:W3CDTF">2017-04-20T23:07:25Z</dcterms:created>
  <dcterms:modified xsi:type="dcterms:W3CDTF">2017-04-21T00:33:12Z</dcterms:modified>
</cp:coreProperties>
</file>